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9" r:id="rId2"/>
    <p:sldId id="274" r:id="rId3"/>
    <p:sldId id="270" r:id="rId4"/>
    <p:sldId id="271" r:id="rId5"/>
    <p:sldId id="275"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868"/>
    <a:srgbClr val="E2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713"/>
  </p:normalViewPr>
  <p:slideViewPr>
    <p:cSldViewPr snapToGrid="0" snapToObjects="1">
      <p:cViewPr varScale="1">
        <p:scale>
          <a:sx n="83" d="100"/>
          <a:sy n="83"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9C39C-C903-425A-AFDE-ABC1CE0E6777}" type="datetimeFigureOut">
              <a:rPr lang="en-GB" smtClean="0"/>
              <a:t>04/08/2021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1B149-CAF6-4FE3-BD06-D6F168D653D8}" type="slidenum">
              <a:rPr lang="en-GB" smtClean="0"/>
              <a:t>‹#›</a:t>
            </a:fld>
            <a:endParaRPr lang="en-GB"/>
          </a:p>
        </p:txBody>
      </p:sp>
    </p:spTree>
    <p:extLst>
      <p:ext uri="{BB962C8B-B14F-4D97-AF65-F5344CB8AC3E}">
        <p14:creationId xmlns:p14="http://schemas.microsoft.com/office/powerpoint/2010/main" val="331582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IMPACT </a:t>
            </a:r>
          </a:p>
          <a:p>
            <a:endParaRPr lang="en-GB" sz="1200" b="1" i="0" kern="1200" dirty="0" smtClean="0">
              <a:solidFill>
                <a:schemeClr val="tx1"/>
              </a:solidFill>
              <a:effectLst/>
              <a:latin typeface="+mn-lt"/>
              <a:ea typeface="+mn-ea"/>
              <a:cs typeface="+mn-cs"/>
            </a:endParaRPr>
          </a:p>
          <a:p>
            <a:r>
              <a:rPr lang="en-GB" sz="1200" b="1" i="0" kern="1200" dirty="0" err="1" smtClean="0">
                <a:solidFill>
                  <a:schemeClr val="tx1"/>
                </a:solidFill>
                <a:effectLst/>
                <a:latin typeface="+mn-lt"/>
                <a:ea typeface="+mn-ea"/>
                <a:cs typeface="+mn-cs"/>
              </a:rPr>
              <a:t>InterTradeIreland</a:t>
            </a:r>
            <a:r>
              <a:rPr lang="en-GB" sz="1200" b="0" i="0" kern="1200" dirty="0" smtClean="0">
                <a:solidFill>
                  <a:schemeClr val="tx1"/>
                </a:solidFill>
                <a:effectLst/>
                <a:latin typeface="+mn-lt"/>
                <a:ea typeface="+mn-ea"/>
                <a:cs typeface="+mn-cs"/>
              </a:rPr>
              <a:t> helps small businesses in Ireland and Northern Ireland explore new cross-border markets, develop new products, processes and services and become investor ready.</a:t>
            </a:r>
          </a:p>
          <a:p>
            <a:r>
              <a:rPr lang="en-GB" sz="1200" b="0" i="0" kern="1200" dirty="0" smtClean="0">
                <a:solidFill>
                  <a:schemeClr val="tx1"/>
                </a:solidFill>
                <a:effectLst/>
                <a:latin typeface="+mn-lt"/>
                <a:ea typeface="+mn-ea"/>
                <a:cs typeface="+mn-cs"/>
              </a:rPr>
              <a:t>Based in Newry and with 47 staff, our services include supports for sales growth and innovation, business funding and business insights to SMEs across the island, North and South, looking to grow their businesses.</a:t>
            </a:r>
          </a:p>
          <a:p>
            <a:r>
              <a:rPr lang="en-GB" sz="1200" b="0" i="0" kern="1200" dirty="0" smtClean="0">
                <a:solidFill>
                  <a:schemeClr val="tx1"/>
                </a:solidFill>
                <a:effectLst/>
                <a:latin typeface="+mn-lt"/>
                <a:ea typeface="+mn-ea"/>
                <a:cs typeface="+mn-cs"/>
              </a:rPr>
              <a:t>With the launch or our Brexit Advisory Service in May 2017, InterTradeIreland also helps companies to prepare for the British Exit from the EU through a range of supports and services suited to all businesses no matter what stage they are at with their Brexit plans</a:t>
            </a:r>
          </a:p>
          <a:p>
            <a:r>
              <a:rPr lang="en-GB" sz="1200" b="0" i="0" kern="1200" dirty="0" smtClean="0">
                <a:solidFill>
                  <a:schemeClr val="tx1"/>
                </a:solidFill>
                <a:effectLst/>
                <a:latin typeface="+mn-lt"/>
                <a:ea typeface="+mn-ea"/>
                <a:cs typeface="+mn-cs"/>
              </a:rPr>
              <a:t>We are a small organisation, with a big outreach. To date we have assisted over 36,000 businesses, created/protected 12,400 new jobs and have generated more than £974m in business development value.</a:t>
            </a:r>
          </a:p>
          <a:p>
            <a:r>
              <a:rPr lang="en-GB" sz="1200" b="0" i="0" kern="1200" dirty="0" smtClean="0">
                <a:solidFill>
                  <a:schemeClr val="tx1"/>
                </a:solidFill>
                <a:effectLst/>
                <a:latin typeface="+mn-lt"/>
                <a:ea typeface="+mn-ea"/>
                <a:cs typeface="+mn-cs"/>
              </a:rPr>
              <a:t>As one of the cross-border bodies, InterTradeIreland, the Cross-Border Trade and Business Development Body, is funded by the Department of Business, Enterprise and Innovation in Ireland (DBEI) and the Department for the Economy (DFE) in Northern Ireland.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35F44-00CC-4966-A227-2C84768C79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33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25E5-F282-454B-9388-38F8D0E4C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60F56-32D1-8543-AC25-3E47D2739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384845-50AA-744A-B2CB-C19D62C294A5}"/>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1621FEC8-0150-8E41-9F3D-279C6D609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E757B-9960-E740-B51B-8D3B22454506}"/>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12727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A4B5-3A29-EA41-875B-3F78B030C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820DA3-6132-4142-B916-81A639A12A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6A8DF-A75A-8147-9E4D-F18F9237B8F8}"/>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C736EDBD-1D17-F34A-B218-D741F5592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719A0-3D3C-2A49-ADC8-AF26D9E84C1C}"/>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27618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FB4F9-0A23-3640-A632-F8C1CF92A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AA7185-AB72-BB49-B752-4D544ED919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D5A43-DBBB-A342-8434-74D2C2F4563A}"/>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54D63216-EC85-5D45-B976-5186828D5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6FAB2-8E57-7642-8642-77F6B3C53A95}"/>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254996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D330-7469-954C-A70D-AFD59FD45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D7014-AC9C-7144-A08E-CF7A9B8A8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9204-48C2-AD4E-B6DE-8B1688FB0EE5}"/>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5ABDB584-AAD9-F849-A2A8-3F3E91C13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3E974-5E7D-CE4C-B27C-31BB1C63E018}"/>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346763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6146-3681-C740-96C4-05ACE773F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5F9A4-4863-854D-9520-E8866D4F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AAF687-718D-4741-8418-335E8A8D9FFC}"/>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E9EDA9DE-64DC-8E4B-9D71-2929A78F4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0011C-E721-FD4D-B527-D45FF8FFBA48}"/>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282193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8389-4614-8A41-A094-AD1AB9A1C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5B9A2-C03A-8249-A588-3F003D73DB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CCF4-6B64-AE4A-82B8-F777749B73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509EB-0ECC-FD4E-877C-F64E4E7BE086}"/>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6" name="Footer Placeholder 5">
            <a:extLst>
              <a:ext uri="{FF2B5EF4-FFF2-40B4-BE49-F238E27FC236}">
                <a16:creationId xmlns:a16="http://schemas.microsoft.com/office/drawing/2014/main" id="{E71DA420-33C8-5A4A-8981-22B4A992C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07436-D855-024B-B1FD-00FE17929AA4}"/>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100408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E40F-E9BC-DC42-94F4-55FF94373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53052-7E90-194C-A976-5D8D5AC36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E12B3E-E513-9249-898D-BA0AC588AF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FB583-7C0D-4A4C-BA4D-2CCF84403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6DB593-088C-E647-8814-4A113238AE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D0A703-F39A-E243-9995-265C00639B92}"/>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8" name="Footer Placeholder 7">
            <a:extLst>
              <a:ext uri="{FF2B5EF4-FFF2-40B4-BE49-F238E27FC236}">
                <a16:creationId xmlns:a16="http://schemas.microsoft.com/office/drawing/2014/main" id="{A6A65F26-738A-4348-895B-ED68849A7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9C916-B497-8440-9D8D-C68B1CAFAAC1}"/>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258464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A020-6DF7-EB45-830A-8913E1C9E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ABE25-4A2D-D341-A366-D9952616BDC3}"/>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4" name="Footer Placeholder 3">
            <a:extLst>
              <a:ext uri="{FF2B5EF4-FFF2-40B4-BE49-F238E27FC236}">
                <a16:creationId xmlns:a16="http://schemas.microsoft.com/office/drawing/2014/main" id="{069B8B87-B159-894B-A908-F33BBC4E1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451D7E-6174-F84E-8665-2DD4211C25C1}"/>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343431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FD467-24E2-1A46-B64F-3051E9B8CB2F}"/>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3" name="Footer Placeholder 2">
            <a:extLst>
              <a:ext uri="{FF2B5EF4-FFF2-40B4-BE49-F238E27FC236}">
                <a16:creationId xmlns:a16="http://schemas.microsoft.com/office/drawing/2014/main" id="{7F2BA323-4E69-3843-8C54-380752EA4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C2A2F-5670-9746-856C-FA8E7EEEC6C2}"/>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126565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FB01-A03A-0A40-BDE5-259D74E6D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067CE-9CA1-5246-BAC8-AAD9AB255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D2FBE-5B55-6D4C-871C-4C02E291E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409DA1-0510-7F4E-B967-212BDB8110E0}"/>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6" name="Footer Placeholder 5">
            <a:extLst>
              <a:ext uri="{FF2B5EF4-FFF2-40B4-BE49-F238E27FC236}">
                <a16:creationId xmlns:a16="http://schemas.microsoft.com/office/drawing/2014/main" id="{466C6DA6-11D0-AB4C-BF3F-F737CAAD7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3B1CC-CE7A-BE43-9F7A-505D541286B4}"/>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30454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767A-D12D-5940-9169-98357D62D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0B5FD-19E0-CF43-ABA7-CF8658EAA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AAF14-B7BB-DD41-86EA-1BEFE224A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E6EE0A-5DAF-164A-9BE2-920A33BDECEE}"/>
              </a:ext>
            </a:extLst>
          </p:cNvPr>
          <p:cNvSpPr>
            <a:spLocks noGrp="1"/>
          </p:cNvSpPr>
          <p:nvPr>
            <p:ph type="dt" sz="half" idx="10"/>
          </p:nvPr>
        </p:nvSpPr>
        <p:spPr/>
        <p:txBody>
          <a:bodyPr/>
          <a:lstStyle/>
          <a:p>
            <a:fld id="{0DCC91F7-8AAF-1642-81BF-E36342B69AA0}" type="datetimeFigureOut">
              <a:rPr lang="en-US" smtClean="0"/>
              <a:t>8/4/2021</a:t>
            </a:fld>
            <a:endParaRPr lang="en-US"/>
          </a:p>
        </p:txBody>
      </p:sp>
      <p:sp>
        <p:nvSpPr>
          <p:cNvPr id="6" name="Footer Placeholder 5">
            <a:extLst>
              <a:ext uri="{FF2B5EF4-FFF2-40B4-BE49-F238E27FC236}">
                <a16:creationId xmlns:a16="http://schemas.microsoft.com/office/drawing/2014/main" id="{492C4932-254E-E84D-91E4-7FE68D57A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CF25A-22BF-8A4D-A9BD-EEF78D877F4E}"/>
              </a:ext>
            </a:extLst>
          </p:cNvPr>
          <p:cNvSpPr>
            <a:spLocks noGrp="1"/>
          </p:cNvSpPr>
          <p:nvPr>
            <p:ph type="sldNum" sz="quarter" idx="12"/>
          </p:nvPr>
        </p:nvSpPr>
        <p:spPr/>
        <p:txBody>
          <a:bodyPr/>
          <a:lstStyle/>
          <a:p>
            <a:fld id="{A7AB287F-6736-8F45-B974-D945AC548EED}" type="slidenum">
              <a:rPr lang="en-US" smtClean="0"/>
              <a:t>‹#›</a:t>
            </a:fld>
            <a:endParaRPr lang="en-US"/>
          </a:p>
        </p:txBody>
      </p:sp>
    </p:spTree>
    <p:extLst>
      <p:ext uri="{BB962C8B-B14F-4D97-AF65-F5344CB8AC3E}">
        <p14:creationId xmlns:p14="http://schemas.microsoft.com/office/powerpoint/2010/main" val="130970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FFC74-D9C2-BA45-A21A-1A3E6979E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75A972-2A20-9743-BD0E-97FA0DB9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0188D-8BF6-1C4E-8275-4F66DF948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C91F7-8AAF-1642-81BF-E36342B69AA0}" type="datetimeFigureOut">
              <a:rPr lang="en-US" smtClean="0"/>
              <a:t>8/4/2021</a:t>
            </a:fld>
            <a:endParaRPr lang="en-US"/>
          </a:p>
        </p:txBody>
      </p:sp>
      <p:sp>
        <p:nvSpPr>
          <p:cNvPr id="5" name="Footer Placeholder 4">
            <a:extLst>
              <a:ext uri="{FF2B5EF4-FFF2-40B4-BE49-F238E27FC236}">
                <a16:creationId xmlns:a16="http://schemas.microsoft.com/office/drawing/2014/main" id="{A8EFD959-F3F6-A74C-A321-6FB9DDC43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78FF8-2D56-CD4D-A088-CEC71FA28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B287F-6736-8F45-B974-D945AC548EED}" type="slidenum">
              <a:rPr lang="en-US" smtClean="0"/>
              <a:t>‹#›</a:t>
            </a:fld>
            <a:endParaRPr lang="en-US"/>
          </a:p>
        </p:txBody>
      </p:sp>
    </p:spTree>
    <p:extLst>
      <p:ext uri="{BB962C8B-B14F-4D97-AF65-F5344CB8AC3E}">
        <p14:creationId xmlns:p14="http://schemas.microsoft.com/office/powerpoint/2010/main" val="282470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horizon2020@interntradeireland.com" TargetMode="External"/><Relationship Id="rId5" Type="http://schemas.openxmlformats.org/officeDocument/2006/relationships/hyperlink" Target="https://www.gov.uk/government/publications/horizon-2020-funding-if-theres-no-brexit-deal" TargetMode="External"/><Relationship Id="rId4" Type="http://schemas.openxmlformats.org/officeDocument/2006/relationships/hyperlink" Target="https://www.gov.uk/government/publications/continued-uk-participation-in-eu-programmes/eu-funded-programmes-under-the-withdrawal-agreeme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45BAE-F1C7-CA44-B99E-0E82F9FC8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9300" cy="6858000"/>
          </a:xfrm>
          <a:prstGeom prst="rect">
            <a:avLst/>
          </a:prstGeom>
        </p:spPr>
      </p:pic>
      <p:sp>
        <p:nvSpPr>
          <p:cNvPr id="6" name="TextBox 5">
            <a:extLst>
              <a:ext uri="{FF2B5EF4-FFF2-40B4-BE49-F238E27FC236}">
                <a16:creationId xmlns:a16="http://schemas.microsoft.com/office/drawing/2014/main" id="{B9227F33-55B5-B147-A55A-C9E2B2268E61}"/>
              </a:ext>
            </a:extLst>
          </p:cNvPr>
          <p:cNvSpPr txBox="1"/>
          <p:nvPr/>
        </p:nvSpPr>
        <p:spPr>
          <a:xfrm>
            <a:off x="377072" y="4171909"/>
            <a:ext cx="2884602" cy="338554"/>
          </a:xfrm>
          <a:prstGeom prst="rect">
            <a:avLst/>
          </a:prstGeom>
          <a:noFill/>
        </p:spPr>
        <p:txBody>
          <a:bodyPr wrap="square" rtlCol="0">
            <a:spAutoFit/>
          </a:bodyPr>
          <a:lstStyle/>
          <a:p>
            <a:r>
              <a:rPr lang="en-GB" sz="1600" b="1" dirty="0" smtClean="0">
                <a:solidFill>
                  <a:srgbClr val="A4C868"/>
                </a:solidFill>
                <a:latin typeface="Helvetica" pitchFamily="2" charset="0"/>
              </a:rPr>
              <a:t>17</a:t>
            </a:r>
            <a:r>
              <a:rPr lang="en-GB" sz="1600" b="1" baseline="30000" dirty="0" smtClean="0">
                <a:solidFill>
                  <a:srgbClr val="A4C868"/>
                </a:solidFill>
                <a:latin typeface="Helvetica" pitchFamily="2" charset="0"/>
              </a:rPr>
              <a:t>th</a:t>
            </a:r>
            <a:r>
              <a:rPr lang="en-GB" sz="1600" b="1" dirty="0" smtClean="0">
                <a:solidFill>
                  <a:srgbClr val="A4C868"/>
                </a:solidFill>
                <a:latin typeface="Helvetica" pitchFamily="2" charset="0"/>
              </a:rPr>
              <a:t> April 2019</a:t>
            </a:r>
            <a:endParaRPr lang="en-US" sz="1600" b="1" dirty="0">
              <a:solidFill>
                <a:srgbClr val="A4C868"/>
              </a:solidFill>
              <a:latin typeface="Helvetica" pitchFamily="2" charset="0"/>
            </a:endParaRPr>
          </a:p>
        </p:txBody>
      </p:sp>
      <p:sp>
        <p:nvSpPr>
          <p:cNvPr id="7" name="TextBox 6">
            <a:extLst>
              <a:ext uri="{FF2B5EF4-FFF2-40B4-BE49-F238E27FC236}">
                <a16:creationId xmlns:a16="http://schemas.microsoft.com/office/drawing/2014/main" id="{BB13079F-2375-9D44-BEBF-AB754D50BDC9}"/>
              </a:ext>
            </a:extLst>
          </p:cNvPr>
          <p:cNvSpPr txBox="1"/>
          <p:nvPr/>
        </p:nvSpPr>
        <p:spPr>
          <a:xfrm>
            <a:off x="377071" y="1590712"/>
            <a:ext cx="4712165" cy="1815882"/>
          </a:xfrm>
          <a:prstGeom prst="rect">
            <a:avLst/>
          </a:prstGeom>
          <a:noFill/>
        </p:spPr>
        <p:txBody>
          <a:bodyPr wrap="square" rtlCol="0">
            <a:spAutoFit/>
          </a:bodyPr>
          <a:lstStyle/>
          <a:p>
            <a:r>
              <a:rPr lang="en-GB" sz="2800" dirty="0">
                <a:solidFill>
                  <a:srgbClr val="A4C868"/>
                </a:solidFill>
              </a:rPr>
              <a:t>Assisting with Trade and Innovation Across the Island and </a:t>
            </a:r>
            <a:r>
              <a:rPr lang="en-GB" sz="2800" dirty="0" smtClean="0">
                <a:solidFill>
                  <a:srgbClr val="A4C868"/>
                </a:solidFill>
              </a:rPr>
              <a:t>Opportunities </a:t>
            </a:r>
            <a:r>
              <a:rPr lang="en-GB" sz="2800" dirty="0">
                <a:solidFill>
                  <a:srgbClr val="A4C868"/>
                </a:solidFill>
              </a:rPr>
              <a:t>for New Cross Border Collaboration</a:t>
            </a:r>
            <a:endParaRPr lang="en-US" sz="2800" b="1" dirty="0">
              <a:solidFill>
                <a:srgbClr val="A4C868"/>
              </a:solidFill>
              <a:latin typeface="Helvetica" pitchFamily="2" charset="0"/>
            </a:endParaRPr>
          </a:p>
        </p:txBody>
      </p:sp>
      <p:sp>
        <p:nvSpPr>
          <p:cNvPr id="8" name="TextBox 7">
            <a:extLst>
              <a:ext uri="{FF2B5EF4-FFF2-40B4-BE49-F238E27FC236}">
                <a16:creationId xmlns:a16="http://schemas.microsoft.com/office/drawing/2014/main" id="{A4047F2E-8FAF-4A4B-9781-28A48A0C944A}"/>
              </a:ext>
            </a:extLst>
          </p:cNvPr>
          <p:cNvSpPr txBox="1"/>
          <p:nvPr/>
        </p:nvSpPr>
        <p:spPr>
          <a:xfrm>
            <a:off x="312416" y="5224009"/>
            <a:ext cx="4625751" cy="751168"/>
          </a:xfrm>
          <a:prstGeom prst="rect">
            <a:avLst/>
          </a:prstGeom>
          <a:noFill/>
        </p:spPr>
        <p:txBody>
          <a:bodyPr wrap="square" rtlCol="0">
            <a:spAutoFit/>
          </a:bodyPr>
          <a:lstStyle/>
          <a:p>
            <a:pPr>
              <a:lnSpc>
                <a:spcPts val="6000"/>
              </a:lnSpc>
            </a:pPr>
            <a:r>
              <a:rPr lang="en-GB" sz="2800" b="1" dirty="0" smtClean="0">
                <a:solidFill>
                  <a:schemeClr val="bg1"/>
                </a:solidFill>
                <a:latin typeface="Helvetica" pitchFamily="2" charset="0"/>
              </a:rPr>
              <a:t>Gráinne Lennon</a:t>
            </a:r>
            <a:endParaRPr lang="en-US" sz="2800" b="1" dirty="0">
              <a:solidFill>
                <a:schemeClr val="bg1"/>
              </a:solidFill>
              <a:latin typeface="Helvetica" pitchFamily="2" charset="0"/>
            </a:endParaRPr>
          </a:p>
        </p:txBody>
      </p:sp>
    </p:spTree>
    <p:extLst>
      <p:ext uri="{BB962C8B-B14F-4D97-AF65-F5344CB8AC3E}">
        <p14:creationId xmlns:p14="http://schemas.microsoft.com/office/powerpoint/2010/main" val="168416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6CAE6-E9FB-8D4A-9334-E3DD2261A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TextBox 6">
            <a:extLst>
              <a:ext uri="{FF2B5EF4-FFF2-40B4-BE49-F238E27FC236}">
                <a16:creationId xmlns:a16="http://schemas.microsoft.com/office/drawing/2014/main" id="{6F61594D-BB92-F24D-B4F6-E584DC62E32E}"/>
              </a:ext>
            </a:extLst>
          </p:cNvPr>
          <p:cNvSpPr txBox="1"/>
          <p:nvPr/>
        </p:nvSpPr>
        <p:spPr>
          <a:xfrm>
            <a:off x="377072" y="588389"/>
            <a:ext cx="2884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23E38"/>
                </a:solidFill>
                <a:effectLst/>
                <a:uLnTx/>
                <a:uFillTx/>
                <a:latin typeface="Helvetica" pitchFamily="2" charset="0"/>
                <a:ea typeface="+mn-ea"/>
                <a:cs typeface="+mn-cs"/>
              </a:rPr>
              <a:t>Header</a:t>
            </a:r>
            <a:endParaRPr kumimoji="0" lang="en-US" sz="4000" b="1" i="0" u="none" strike="noStrike" kern="1200" cap="none" spc="0" normalizeH="0" baseline="0" noProof="0" dirty="0">
              <a:ln>
                <a:noFill/>
              </a:ln>
              <a:solidFill>
                <a:srgbClr val="E23E38"/>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94F93FA6-2A54-AE41-B69F-24DF05DB5919}"/>
              </a:ext>
            </a:extLst>
          </p:cNvPr>
          <p:cNvSpPr txBox="1"/>
          <p:nvPr/>
        </p:nvSpPr>
        <p:spPr>
          <a:xfrm>
            <a:off x="377072" y="1611228"/>
            <a:ext cx="28846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Helvetica" pitchFamily="2" charset="0"/>
                <a:ea typeface="+mn-ea"/>
                <a:cs typeface="+mn-cs"/>
              </a:rPr>
              <a:t>Copy </a:t>
            </a:r>
            <a:r>
              <a:rPr kumimoji="0" lang="en-GB" sz="2400" b="0" i="0" u="none" strike="noStrike" kern="1200" cap="none" spc="0" normalizeH="0" baseline="0" noProof="0" dirty="0" err="1">
                <a:ln>
                  <a:noFill/>
                </a:ln>
                <a:solidFill>
                  <a:prstClr val="black"/>
                </a:solidFill>
                <a:effectLst/>
                <a:uLnTx/>
                <a:uFillTx/>
                <a:latin typeface="Helvetica" pitchFamily="2" charset="0"/>
                <a:ea typeface="+mn-ea"/>
                <a:cs typeface="+mn-cs"/>
              </a:rPr>
              <a:t>xxxxx</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DB4CEBBA-3657-AA40-AAD1-FD78CD356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 y="7144"/>
            <a:ext cx="12179300" cy="6850856"/>
          </a:xfrm>
          <a:prstGeom prst="rect">
            <a:avLst/>
          </a:prstGeom>
        </p:spPr>
      </p:pic>
    </p:spTree>
    <p:extLst>
      <p:ext uri="{BB962C8B-B14F-4D97-AF65-F5344CB8AC3E}">
        <p14:creationId xmlns:p14="http://schemas.microsoft.com/office/powerpoint/2010/main" val="387142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6CAE6-E9FB-8D4A-9334-E3DD2261A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TextBox 6">
            <a:extLst>
              <a:ext uri="{FF2B5EF4-FFF2-40B4-BE49-F238E27FC236}">
                <a16:creationId xmlns:a16="http://schemas.microsoft.com/office/drawing/2014/main" id="{6F61594D-BB92-F24D-B4F6-E584DC62E32E}"/>
              </a:ext>
            </a:extLst>
          </p:cNvPr>
          <p:cNvSpPr txBox="1"/>
          <p:nvPr/>
        </p:nvSpPr>
        <p:spPr>
          <a:xfrm>
            <a:off x="377072" y="588389"/>
            <a:ext cx="2884602" cy="707886"/>
          </a:xfrm>
          <a:prstGeom prst="rect">
            <a:avLst/>
          </a:prstGeom>
          <a:noFill/>
        </p:spPr>
        <p:txBody>
          <a:bodyPr wrap="square" rtlCol="0">
            <a:spAutoFit/>
          </a:bodyPr>
          <a:lstStyle/>
          <a:p>
            <a:r>
              <a:rPr lang="en-GB" sz="4000" b="1" dirty="0">
                <a:solidFill>
                  <a:srgbClr val="E23E38"/>
                </a:solidFill>
                <a:latin typeface="Helvetica" pitchFamily="2" charset="0"/>
              </a:rPr>
              <a:t>Header</a:t>
            </a:r>
            <a:endParaRPr lang="en-US" sz="4000" b="1" dirty="0">
              <a:solidFill>
                <a:srgbClr val="E23E38"/>
              </a:solidFill>
              <a:latin typeface="Helvetica" pitchFamily="2" charset="0"/>
            </a:endParaRPr>
          </a:p>
        </p:txBody>
      </p:sp>
      <p:sp>
        <p:nvSpPr>
          <p:cNvPr id="8" name="TextBox 7">
            <a:extLst>
              <a:ext uri="{FF2B5EF4-FFF2-40B4-BE49-F238E27FC236}">
                <a16:creationId xmlns:a16="http://schemas.microsoft.com/office/drawing/2014/main" id="{94F93FA6-2A54-AE41-B69F-24DF05DB5919}"/>
              </a:ext>
            </a:extLst>
          </p:cNvPr>
          <p:cNvSpPr txBox="1"/>
          <p:nvPr/>
        </p:nvSpPr>
        <p:spPr>
          <a:xfrm>
            <a:off x="377072" y="1611228"/>
            <a:ext cx="2884602" cy="461665"/>
          </a:xfrm>
          <a:prstGeom prst="rect">
            <a:avLst/>
          </a:prstGeom>
          <a:noFill/>
        </p:spPr>
        <p:txBody>
          <a:bodyPr wrap="square" rtlCol="0">
            <a:spAutoFit/>
          </a:bodyPr>
          <a:lstStyle/>
          <a:p>
            <a:r>
              <a:rPr lang="en-GB" sz="2400" dirty="0">
                <a:latin typeface="Helvetica" pitchFamily="2" charset="0"/>
              </a:rPr>
              <a:t>Copy </a:t>
            </a:r>
            <a:r>
              <a:rPr lang="en-GB" sz="2400" dirty="0" err="1">
                <a:latin typeface="Helvetica" pitchFamily="2" charset="0"/>
              </a:rPr>
              <a:t>xxxxx</a:t>
            </a:r>
            <a:endParaRPr lang="en-US" sz="2400" dirty="0">
              <a:latin typeface="Helvetica" pitchFamily="2" charset="0"/>
            </a:endParaRPr>
          </a:p>
        </p:txBody>
      </p:sp>
      <p:pic>
        <p:nvPicPr>
          <p:cNvPr id="3" name="Picture 2">
            <a:extLst>
              <a:ext uri="{FF2B5EF4-FFF2-40B4-BE49-F238E27FC236}">
                <a16:creationId xmlns:a16="http://schemas.microsoft.com/office/drawing/2014/main" id="{DB4CEBBA-3657-AA40-AAD1-FD78CD356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3572"/>
            <a:ext cx="12179299" cy="6850855"/>
          </a:xfrm>
          <a:prstGeom prst="rect">
            <a:avLst/>
          </a:prstGeom>
        </p:spPr>
      </p:pic>
    </p:spTree>
    <p:extLst>
      <p:ext uri="{BB962C8B-B14F-4D97-AF65-F5344CB8AC3E}">
        <p14:creationId xmlns:p14="http://schemas.microsoft.com/office/powerpoint/2010/main" val="75118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6CAE6-E9FB-8D4A-9334-E3DD2261A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TextBox 6">
            <a:extLst>
              <a:ext uri="{FF2B5EF4-FFF2-40B4-BE49-F238E27FC236}">
                <a16:creationId xmlns:a16="http://schemas.microsoft.com/office/drawing/2014/main" id="{6F61594D-BB92-F24D-B4F6-E584DC62E32E}"/>
              </a:ext>
            </a:extLst>
          </p:cNvPr>
          <p:cNvSpPr txBox="1"/>
          <p:nvPr/>
        </p:nvSpPr>
        <p:spPr>
          <a:xfrm>
            <a:off x="377072" y="588389"/>
            <a:ext cx="2884602" cy="707886"/>
          </a:xfrm>
          <a:prstGeom prst="rect">
            <a:avLst/>
          </a:prstGeom>
          <a:noFill/>
        </p:spPr>
        <p:txBody>
          <a:bodyPr wrap="square" rtlCol="0">
            <a:spAutoFit/>
          </a:bodyPr>
          <a:lstStyle/>
          <a:p>
            <a:r>
              <a:rPr lang="en-GB" sz="4000" b="1" dirty="0">
                <a:solidFill>
                  <a:srgbClr val="E23E38"/>
                </a:solidFill>
                <a:latin typeface="Helvetica" pitchFamily="2" charset="0"/>
              </a:rPr>
              <a:t>Header</a:t>
            </a:r>
            <a:endParaRPr lang="en-US" sz="4000" b="1" dirty="0">
              <a:solidFill>
                <a:srgbClr val="E23E38"/>
              </a:solidFill>
              <a:latin typeface="Helvetica" pitchFamily="2" charset="0"/>
            </a:endParaRPr>
          </a:p>
        </p:txBody>
      </p:sp>
      <p:sp>
        <p:nvSpPr>
          <p:cNvPr id="8" name="TextBox 7">
            <a:extLst>
              <a:ext uri="{FF2B5EF4-FFF2-40B4-BE49-F238E27FC236}">
                <a16:creationId xmlns:a16="http://schemas.microsoft.com/office/drawing/2014/main" id="{94F93FA6-2A54-AE41-B69F-24DF05DB5919}"/>
              </a:ext>
            </a:extLst>
          </p:cNvPr>
          <p:cNvSpPr txBox="1"/>
          <p:nvPr/>
        </p:nvSpPr>
        <p:spPr>
          <a:xfrm>
            <a:off x="377072" y="1611228"/>
            <a:ext cx="2884602" cy="461665"/>
          </a:xfrm>
          <a:prstGeom prst="rect">
            <a:avLst/>
          </a:prstGeom>
          <a:noFill/>
        </p:spPr>
        <p:txBody>
          <a:bodyPr wrap="square" rtlCol="0">
            <a:spAutoFit/>
          </a:bodyPr>
          <a:lstStyle/>
          <a:p>
            <a:r>
              <a:rPr lang="en-GB" sz="2400" dirty="0">
                <a:latin typeface="Helvetica" pitchFamily="2" charset="0"/>
              </a:rPr>
              <a:t>Copy </a:t>
            </a:r>
            <a:r>
              <a:rPr lang="en-GB" sz="2400" dirty="0" err="1">
                <a:latin typeface="Helvetica" pitchFamily="2" charset="0"/>
              </a:rPr>
              <a:t>xxxxx</a:t>
            </a:r>
            <a:endParaRPr lang="en-US" sz="2400" dirty="0">
              <a:latin typeface="Helvetica" pitchFamily="2" charset="0"/>
            </a:endParaRPr>
          </a:p>
        </p:txBody>
      </p:sp>
      <p:pic>
        <p:nvPicPr>
          <p:cNvPr id="3" name="Picture 2">
            <a:extLst>
              <a:ext uri="{FF2B5EF4-FFF2-40B4-BE49-F238E27FC236}">
                <a16:creationId xmlns:a16="http://schemas.microsoft.com/office/drawing/2014/main" id="{DB4CEBBA-3657-AA40-AAD1-FD78CD356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extBox 1">
            <a:extLst>
              <a:ext uri="{FF2B5EF4-FFF2-40B4-BE49-F238E27FC236}">
                <a16:creationId xmlns:a16="http://schemas.microsoft.com/office/drawing/2014/main" id="{04D54203-3C0C-4D47-B7A2-2747A6C0A521}"/>
              </a:ext>
            </a:extLst>
          </p:cNvPr>
          <p:cNvSpPr txBox="1"/>
          <p:nvPr/>
        </p:nvSpPr>
        <p:spPr>
          <a:xfrm>
            <a:off x="466530" y="644513"/>
            <a:ext cx="8962871" cy="523220"/>
          </a:xfrm>
          <a:prstGeom prst="rect">
            <a:avLst/>
          </a:prstGeom>
          <a:noFill/>
        </p:spPr>
        <p:txBody>
          <a:bodyPr wrap="square" rtlCol="0">
            <a:spAutoFit/>
          </a:bodyPr>
          <a:lstStyle/>
          <a:p>
            <a:r>
              <a:rPr lang="en-US" sz="2800" b="1" dirty="0" smtClean="0">
                <a:solidFill>
                  <a:srgbClr val="E5552B"/>
                </a:solidFill>
              </a:rPr>
              <a:t>Support for North South collaboration in Horizon 2020</a:t>
            </a:r>
            <a:endParaRPr lang="en-GB" sz="2800" b="1" dirty="0">
              <a:solidFill>
                <a:srgbClr val="E5552B"/>
              </a:solidFill>
            </a:endParaRPr>
          </a:p>
        </p:txBody>
      </p:sp>
      <p:sp>
        <p:nvSpPr>
          <p:cNvPr id="4" name="TextBox 3">
            <a:extLst>
              <a:ext uri="{FF2B5EF4-FFF2-40B4-BE49-F238E27FC236}">
                <a16:creationId xmlns:a16="http://schemas.microsoft.com/office/drawing/2014/main" id="{A198841C-C420-45CA-9943-2414C60C5B9D}"/>
              </a:ext>
            </a:extLst>
          </p:cNvPr>
          <p:cNvSpPr txBox="1"/>
          <p:nvPr/>
        </p:nvSpPr>
        <p:spPr>
          <a:xfrm>
            <a:off x="466531" y="1336083"/>
            <a:ext cx="8962871" cy="10895290"/>
          </a:xfrm>
          <a:prstGeom prst="rect">
            <a:avLst/>
          </a:prstGeom>
          <a:noFill/>
        </p:spPr>
        <p:txBody>
          <a:bodyPr wrap="square" rtlCol="0">
            <a:spAutoFit/>
          </a:bodyPr>
          <a:lstStyle/>
          <a:p>
            <a:r>
              <a:rPr lang="en-US" dirty="0" smtClean="0">
                <a:solidFill>
                  <a:schemeClr val="tx2">
                    <a:lumMod val="75000"/>
                  </a:schemeClr>
                </a:solidFill>
                <a:latin typeface="Helvetica" panose="020B0604020202020204" pitchFamily="34" charset="0"/>
                <a:cs typeface="Helvetica" panose="020B0604020202020204" pitchFamily="34" charset="0"/>
              </a:rPr>
              <a:t>Objective 	To increase the number of North/South applications to H2020</a:t>
            </a:r>
          </a:p>
          <a:p>
            <a:endParaRPr lang="en-US" dirty="0" smtClean="0">
              <a:solidFill>
                <a:schemeClr val="tx2">
                  <a:lumMod val="75000"/>
                </a:schemeClr>
              </a:solidFill>
              <a:latin typeface="Helvetica" panose="020B0604020202020204" pitchFamily="34" charset="0"/>
              <a:cs typeface="Helvetica" panose="020B0604020202020204" pitchFamily="34" charset="0"/>
            </a:endParaRPr>
          </a:p>
          <a:p>
            <a:r>
              <a:rPr lang="en-US" dirty="0" smtClean="0">
                <a:solidFill>
                  <a:schemeClr val="tx2">
                    <a:lumMod val="75000"/>
                  </a:schemeClr>
                </a:solidFill>
                <a:latin typeface="Helvetica" panose="020B0604020202020204" pitchFamily="34" charset="0"/>
                <a:cs typeface="Helvetica" panose="020B0604020202020204" pitchFamily="34" charset="0"/>
              </a:rPr>
              <a:t>Supports:	Partnership facilitation and development </a:t>
            </a:r>
          </a:p>
          <a:p>
            <a:endParaRPr lang="en-US" dirty="0" smtClean="0">
              <a:solidFill>
                <a:schemeClr val="tx2">
                  <a:lumMod val="75000"/>
                </a:schemeClr>
              </a:solidFill>
              <a:latin typeface="Helvetica" panose="020B0604020202020204" pitchFamily="34" charset="0"/>
              <a:cs typeface="Helvetica" panose="020B0604020202020204" pitchFamily="34" charset="0"/>
            </a:endParaRPr>
          </a:p>
          <a:p>
            <a:r>
              <a:rPr lang="en-US" dirty="0">
                <a:solidFill>
                  <a:schemeClr val="tx2">
                    <a:lumMod val="75000"/>
                  </a:schemeClr>
                </a:solidFill>
                <a:latin typeface="Helvetica" panose="020B0604020202020204" pitchFamily="34" charset="0"/>
                <a:cs typeface="Helvetica" panose="020B0604020202020204" pitchFamily="34" charset="0"/>
              </a:rPr>
              <a:t>	</a:t>
            </a:r>
            <a:r>
              <a:rPr lang="en-US" dirty="0" smtClean="0">
                <a:solidFill>
                  <a:schemeClr val="tx2">
                    <a:lumMod val="75000"/>
                  </a:schemeClr>
                </a:solidFill>
                <a:latin typeface="Helvetica" panose="020B0604020202020204" pitchFamily="34" charset="0"/>
                <a:cs typeface="Helvetica" panose="020B0604020202020204" pitchFamily="34" charset="0"/>
              </a:rPr>
              <a:t>	Events</a:t>
            </a:r>
          </a:p>
          <a:p>
            <a:endParaRPr lang="en-US" dirty="0" smtClean="0">
              <a:solidFill>
                <a:schemeClr val="tx2">
                  <a:lumMod val="75000"/>
                </a:schemeClr>
              </a:solidFill>
              <a:latin typeface="Helvetica" panose="020B0604020202020204" pitchFamily="34" charset="0"/>
              <a:cs typeface="Helvetica" panose="020B0604020202020204" pitchFamily="34" charset="0"/>
            </a:endParaRPr>
          </a:p>
          <a:p>
            <a:r>
              <a:rPr lang="en-US" dirty="0">
                <a:solidFill>
                  <a:schemeClr val="tx2">
                    <a:lumMod val="75000"/>
                  </a:schemeClr>
                </a:solidFill>
                <a:latin typeface="Helvetica" panose="020B0604020202020204" pitchFamily="34" charset="0"/>
                <a:cs typeface="Helvetica" panose="020B0604020202020204" pitchFamily="34" charset="0"/>
              </a:rPr>
              <a:t>	</a:t>
            </a:r>
            <a:r>
              <a:rPr lang="en-US" dirty="0" smtClean="0">
                <a:solidFill>
                  <a:schemeClr val="tx2">
                    <a:lumMod val="75000"/>
                  </a:schemeClr>
                </a:solidFill>
                <a:latin typeface="Helvetica" panose="020B0604020202020204" pitchFamily="34" charset="0"/>
                <a:cs typeface="Helvetica" panose="020B0604020202020204" pitchFamily="34" charset="0"/>
              </a:rPr>
              <a:t>	Focus on training </a:t>
            </a:r>
          </a:p>
          <a:p>
            <a:endParaRPr lang="en-US" dirty="0">
              <a:solidFill>
                <a:schemeClr val="tx2">
                  <a:lumMod val="75000"/>
                </a:schemeClr>
              </a:solidFill>
              <a:latin typeface="Helvetica" panose="020B0604020202020204" pitchFamily="34" charset="0"/>
              <a:cs typeface="Helvetica" panose="020B0604020202020204" pitchFamily="34" charset="0"/>
            </a:endParaRPr>
          </a:p>
          <a:p>
            <a:r>
              <a:rPr lang="en-US" dirty="0" smtClean="0">
                <a:solidFill>
                  <a:schemeClr val="tx2">
                    <a:lumMod val="75000"/>
                  </a:schemeClr>
                </a:solidFill>
                <a:latin typeface="Helvetica" panose="020B0604020202020204" pitchFamily="34" charset="0"/>
                <a:cs typeface="Helvetica" panose="020B0604020202020204" pitchFamily="34" charset="0"/>
              </a:rPr>
              <a:t>Travel Schemes:	</a:t>
            </a:r>
            <a:r>
              <a:rPr lang="en-IE" b="1" dirty="0" smtClean="0">
                <a:solidFill>
                  <a:schemeClr val="tx2">
                    <a:lumMod val="75000"/>
                  </a:schemeClr>
                </a:solidFill>
                <a:latin typeface="Helvetica" pitchFamily="34" charset="0"/>
                <a:cs typeface="Helvetica" pitchFamily="34" charset="0"/>
              </a:rPr>
              <a:t>Cross </a:t>
            </a:r>
            <a:r>
              <a:rPr lang="en-IE" b="1" dirty="0">
                <a:solidFill>
                  <a:schemeClr val="tx2">
                    <a:lumMod val="75000"/>
                  </a:schemeClr>
                </a:solidFill>
                <a:latin typeface="Helvetica" pitchFamily="34" charset="0"/>
                <a:cs typeface="Helvetica" pitchFamily="34" charset="0"/>
              </a:rPr>
              <a:t>Border Voucher </a:t>
            </a:r>
            <a:r>
              <a:rPr lang="en-IE" dirty="0">
                <a:solidFill>
                  <a:schemeClr val="tx2">
                    <a:lumMod val="75000"/>
                  </a:schemeClr>
                </a:solidFill>
                <a:latin typeface="Helvetica" pitchFamily="34" charset="0"/>
                <a:cs typeface="Helvetica" pitchFamily="34" charset="0"/>
              </a:rPr>
              <a:t>supports North South </a:t>
            </a:r>
            <a:r>
              <a:rPr lang="en-IE" dirty="0" smtClean="0">
                <a:solidFill>
                  <a:schemeClr val="tx2">
                    <a:lumMod val="75000"/>
                  </a:schemeClr>
                </a:solidFill>
                <a:latin typeface="Helvetica" pitchFamily="34" charset="0"/>
                <a:cs typeface="Helvetica" pitchFamily="34" charset="0"/>
              </a:rPr>
              <a:t>				applicants </a:t>
            </a:r>
            <a:r>
              <a:rPr lang="en-IE" dirty="0">
                <a:solidFill>
                  <a:schemeClr val="tx2">
                    <a:lumMod val="75000"/>
                  </a:schemeClr>
                </a:solidFill>
                <a:latin typeface="Helvetica" pitchFamily="34" charset="0"/>
                <a:cs typeface="Helvetica" pitchFamily="34" charset="0"/>
              </a:rPr>
              <a:t>with travel on the island (£500 valid for </a:t>
            </a:r>
            <a:r>
              <a:rPr lang="en-IE" dirty="0" smtClean="0">
                <a:solidFill>
                  <a:schemeClr val="tx2">
                    <a:lumMod val="75000"/>
                  </a:schemeClr>
                </a:solidFill>
                <a:latin typeface="Helvetica" pitchFamily="34" charset="0"/>
                <a:cs typeface="Helvetica" pitchFamily="34" charset="0"/>
              </a:rPr>
              <a:t>				6 </a:t>
            </a:r>
            <a:r>
              <a:rPr lang="en-IE" dirty="0">
                <a:solidFill>
                  <a:schemeClr val="tx2">
                    <a:lumMod val="75000"/>
                  </a:schemeClr>
                </a:solidFill>
                <a:latin typeface="Helvetica" pitchFamily="34" charset="0"/>
                <a:cs typeface="Helvetica" pitchFamily="34" charset="0"/>
              </a:rPr>
              <a:t>months</a:t>
            </a:r>
            <a:r>
              <a:rPr lang="en-IE" dirty="0" smtClean="0">
                <a:solidFill>
                  <a:schemeClr val="tx2">
                    <a:lumMod val="75000"/>
                  </a:schemeClr>
                </a:solidFill>
                <a:latin typeface="Helvetica" pitchFamily="34" charset="0"/>
                <a:cs typeface="Helvetica" pitchFamily="34" charset="0"/>
              </a:rPr>
              <a:t>)</a:t>
            </a:r>
          </a:p>
          <a:p>
            <a:endParaRPr lang="en-IE" dirty="0" smtClean="0">
              <a:solidFill>
                <a:schemeClr val="tx2">
                  <a:lumMod val="75000"/>
                </a:schemeClr>
              </a:solidFill>
              <a:latin typeface="Helvetica" pitchFamily="34" charset="0"/>
              <a:cs typeface="Helvetica" pitchFamily="34" charset="0"/>
            </a:endParaRPr>
          </a:p>
          <a:p>
            <a:r>
              <a:rPr lang="en-IE" dirty="0" smtClean="0">
                <a:solidFill>
                  <a:schemeClr val="tx2">
                    <a:lumMod val="75000"/>
                  </a:schemeClr>
                </a:solidFill>
                <a:latin typeface="Helvetica" pitchFamily="34" charset="0"/>
                <a:cs typeface="Helvetica" pitchFamily="34" charset="0"/>
              </a:rPr>
              <a:t>		</a:t>
            </a:r>
            <a:r>
              <a:rPr lang="en-IE" b="1" dirty="0" smtClean="0">
                <a:solidFill>
                  <a:schemeClr val="tx2">
                    <a:lumMod val="75000"/>
                  </a:schemeClr>
                </a:solidFill>
                <a:latin typeface="Helvetica" pitchFamily="34" charset="0"/>
                <a:cs typeface="Helvetica" pitchFamily="34" charset="0"/>
              </a:rPr>
              <a:t>EU </a:t>
            </a:r>
            <a:r>
              <a:rPr lang="en-IE" b="1" dirty="0">
                <a:solidFill>
                  <a:schemeClr val="tx2">
                    <a:lumMod val="75000"/>
                  </a:schemeClr>
                </a:solidFill>
                <a:latin typeface="Helvetica" pitchFamily="34" charset="0"/>
                <a:cs typeface="Helvetica" pitchFamily="34" charset="0"/>
              </a:rPr>
              <a:t>Voucher </a:t>
            </a:r>
            <a:r>
              <a:rPr lang="en-IE" dirty="0">
                <a:solidFill>
                  <a:schemeClr val="tx2">
                    <a:lumMod val="75000"/>
                  </a:schemeClr>
                </a:solidFill>
                <a:latin typeface="Helvetica" pitchFamily="34" charset="0"/>
                <a:cs typeface="Helvetica" pitchFamily="34" charset="0"/>
              </a:rPr>
              <a:t>supports North South applicants </a:t>
            </a:r>
            <a:r>
              <a:rPr lang="en-IE" dirty="0" smtClean="0">
                <a:solidFill>
                  <a:schemeClr val="tx2">
                    <a:lumMod val="75000"/>
                  </a:schemeClr>
                </a:solidFill>
                <a:latin typeface="Helvetica" pitchFamily="34" charset="0"/>
                <a:cs typeface="Helvetica" pitchFamily="34" charset="0"/>
              </a:rPr>
              <a:t>				with </a:t>
            </a:r>
            <a:r>
              <a:rPr lang="en-IE" dirty="0">
                <a:solidFill>
                  <a:schemeClr val="tx2">
                    <a:lumMod val="75000"/>
                  </a:schemeClr>
                </a:solidFill>
                <a:latin typeface="Helvetica" pitchFamily="34" charset="0"/>
                <a:cs typeface="Helvetica" pitchFamily="34" charset="0"/>
              </a:rPr>
              <a:t>travel off the island (£350pp per trip</a:t>
            </a:r>
            <a:r>
              <a:rPr lang="en-IE" dirty="0" smtClean="0">
                <a:solidFill>
                  <a:schemeClr val="tx2">
                    <a:lumMod val="75000"/>
                  </a:schemeClr>
                </a:solidFill>
                <a:latin typeface="Helvetica" pitchFamily="34" charset="0"/>
                <a:cs typeface="Helvetica" pitchFamily="34" charset="0"/>
              </a:rPr>
              <a:t>)</a:t>
            </a:r>
          </a:p>
          <a:p>
            <a:endParaRPr lang="en-IE" dirty="0">
              <a:solidFill>
                <a:schemeClr val="tx2">
                  <a:lumMod val="75000"/>
                </a:schemeClr>
              </a:solidFill>
              <a:latin typeface="Helvetica" pitchFamily="34" charset="0"/>
              <a:cs typeface="Helvetica" pitchFamily="34" charset="0"/>
            </a:endParaRPr>
          </a:p>
          <a:p>
            <a:r>
              <a:rPr lang="en-IE" dirty="0" smtClean="0">
                <a:solidFill>
                  <a:schemeClr val="tx2">
                    <a:lumMod val="75000"/>
                  </a:schemeClr>
                </a:solidFill>
                <a:latin typeface="Helvetica" pitchFamily="34" charset="0"/>
                <a:cs typeface="Helvetica" pitchFamily="34" charset="0"/>
              </a:rPr>
              <a:t>At May 2019 69 collaborative projects with NI and Irl partners - €85m funding secured</a:t>
            </a:r>
          </a:p>
          <a:p>
            <a:endParaRPr lang="en-IE" dirty="0">
              <a:solidFill>
                <a:schemeClr val="tx2">
                  <a:lumMod val="75000"/>
                </a:schemeClr>
              </a:solidFill>
              <a:latin typeface="Helvetica" pitchFamily="34" charset="0"/>
              <a:cs typeface="Helvetica" pitchFamily="34" charset="0"/>
            </a:endParaRPr>
          </a:p>
          <a:p>
            <a:endParaRPr lang="en-GB" dirty="0" smtClean="0">
              <a:solidFill>
                <a:srgbClr val="333333"/>
              </a:solidFill>
              <a:latin typeface="HelveticaNeueW01-55Roma"/>
            </a:endParaRPr>
          </a:p>
          <a:p>
            <a:endParaRPr lang="en-GB" dirty="0"/>
          </a:p>
          <a:p>
            <a:endParaRPr lang="en-IE" dirty="0">
              <a:solidFill>
                <a:schemeClr val="tx2">
                  <a:lumMod val="75000"/>
                </a:schemeClr>
              </a:solidFill>
              <a:latin typeface="Helvetica" pitchFamily="34" charset="0"/>
              <a:cs typeface="Helvetica" pitchFamily="34" charset="0"/>
            </a:endParaRPr>
          </a:p>
          <a:p>
            <a:endParaRPr lang="en-IE" dirty="0">
              <a:latin typeface="Helvetica" pitchFamily="34" charset="0"/>
              <a:cs typeface="Helvetica" pitchFamily="34" charset="0"/>
            </a:endParaRPr>
          </a:p>
          <a:p>
            <a:r>
              <a:rPr lang="en-US" dirty="0" smtClean="0">
                <a:solidFill>
                  <a:srgbClr val="254C5B"/>
                </a:solidFill>
                <a:latin typeface="Helvetica" panose="020B0604020202020204" pitchFamily="34" charset="0"/>
                <a:cs typeface="Helvetica" panose="020B0604020202020204" pitchFamily="34" charset="0"/>
              </a:rPr>
              <a:t>	</a:t>
            </a:r>
            <a:endParaRPr lang="en-US" dirty="0">
              <a:solidFill>
                <a:srgbClr val="254C5B"/>
              </a:solidFill>
              <a:latin typeface="Helvetica" panose="020B0604020202020204" pitchFamily="34" charset="0"/>
              <a:cs typeface="Helvetica" panose="020B0604020202020204" pitchFamily="34" charset="0"/>
            </a:endParaRPr>
          </a:p>
          <a:p>
            <a:endParaRPr lang="en-US" dirty="0">
              <a:solidFill>
                <a:srgbClr val="254C5B"/>
              </a:solidFill>
              <a:latin typeface="Helvetica" panose="020B0604020202020204" pitchFamily="34" charset="0"/>
              <a:cs typeface="Helvetica" panose="020B060402020202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00655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6CAE6-E9FB-8D4A-9334-E3DD2261A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7" name="TextBox 6">
            <a:extLst>
              <a:ext uri="{FF2B5EF4-FFF2-40B4-BE49-F238E27FC236}">
                <a16:creationId xmlns:a16="http://schemas.microsoft.com/office/drawing/2014/main" id="{6F61594D-BB92-F24D-B4F6-E584DC62E32E}"/>
              </a:ext>
            </a:extLst>
          </p:cNvPr>
          <p:cNvSpPr txBox="1"/>
          <p:nvPr/>
        </p:nvSpPr>
        <p:spPr>
          <a:xfrm>
            <a:off x="377072" y="588389"/>
            <a:ext cx="2884602" cy="707886"/>
          </a:xfrm>
          <a:prstGeom prst="rect">
            <a:avLst/>
          </a:prstGeom>
          <a:noFill/>
        </p:spPr>
        <p:txBody>
          <a:bodyPr wrap="square" rtlCol="0">
            <a:spAutoFit/>
          </a:bodyPr>
          <a:lstStyle/>
          <a:p>
            <a:r>
              <a:rPr lang="en-GB" sz="4000" b="1" dirty="0">
                <a:solidFill>
                  <a:srgbClr val="E23E38"/>
                </a:solidFill>
                <a:latin typeface="Helvetica" pitchFamily="2" charset="0"/>
              </a:rPr>
              <a:t>Header</a:t>
            </a:r>
            <a:endParaRPr lang="en-US" sz="4000" b="1" dirty="0">
              <a:solidFill>
                <a:srgbClr val="E23E38"/>
              </a:solidFill>
              <a:latin typeface="Helvetica" pitchFamily="2" charset="0"/>
            </a:endParaRPr>
          </a:p>
        </p:txBody>
      </p:sp>
      <p:sp>
        <p:nvSpPr>
          <p:cNvPr id="8" name="TextBox 7">
            <a:extLst>
              <a:ext uri="{FF2B5EF4-FFF2-40B4-BE49-F238E27FC236}">
                <a16:creationId xmlns:a16="http://schemas.microsoft.com/office/drawing/2014/main" id="{94F93FA6-2A54-AE41-B69F-24DF05DB5919}"/>
              </a:ext>
            </a:extLst>
          </p:cNvPr>
          <p:cNvSpPr txBox="1"/>
          <p:nvPr/>
        </p:nvSpPr>
        <p:spPr>
          <a:xfrm>
            <a:off x="377072" y="1611228"/>
            <a:ext cx="2884602" cy="461665"/>
          </a:xfrm>
          <a:prstGeom prst="rect">
            <a:avLst/>
          </a:prstGeom>
          <a:noFill/>
        </p:spPr>
        <p:txBody>
          <a:bodyPr wrap="square" rtlCol="0">
            <a:spAutoFit/>
          </a:bodyPr>
          <a:lstStyle/>
          <a:p>
            <a:r>
              <a:rPr lang="en-GB" sz="2400" dirty="0">
                <a:latin typeface="Helvetica" pitchFamily="2" charset="0"/>
              </a:rPr>
              <a:t>Copy </a:t>
            </a:r>
            <a:r>
              <a:rPr lang="en-GB" sz="2400" dirty="0" err="1">
                <a:latin typeface="Helvetica" pitchFamily="2" charset="0"/>
              </a:rPr>
              <a:t>xxxxx</a:t>
            </a:r>
            <a:endParaRPr lang="en-US" sz="2400" dirty="0">
              <a:latin typeface="Helvetica" pitchFamily="2" charset="0"/>
            </a:endParaRPr>
          </a:p>
        </p:txBody>
      </p:sp>
      <p:pic>
        <p:nvPicPr>
          <p:cNvPr id="3" name="Picture 2">
            <a:extLst>
              <a:ext uri="{FF2B5EF4-FFF2-40B4-BE49-F238E27FC236}">
                <a16:creationId xmlns:a16="http://schemas.microsoft.com/office/drawing/2014/main" id="{DB4CEBBA-3657-AA40-AAD1-FD78CD356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extBox 1">
            <a:extLst>
              <a:ext uri="{FF2B5EF4-FFF2-40B4-BE49-F238E27FC236}">
                <a16:creationId xmlns:a16="http://schemas.microsoft.com/office/drawing/2014/main" id="{04D54203-3C0C-4D47-B7A2-2747A6C0A521}"/>
              </a:ext>
            </a:extLst>
          </p:cNvPr>
          <p:cNvSpPr txBox="1"/>
          <p:nvPr/>
        </p:nvSpPr>
        <p:spPr>
          <a:xfrm>
            <a:off x="466530" y="644513"/>
            <a:ext cx="8962871" cy="523220"/>
          </a:xfrm>
          <a:prstGeom prst="rect">
            <a:avLst/>
          </a:prstGeom>
          <a:noFill/>
        </p:spPr>
        <p:txBody>
          <a:bodyPr wrap="square" rtlCol="0">
            <a:spAutoFit/>
          </a:bodyPr>
          <a:lstStyle/>
          <a:p>
            <a:r>
              <a:rPr lang="en-GB" sz="2800" b="1" dirty="0" smtClean="0">
                <a:solidFill>
                  <a:srgbClr val="E5552B"/>
                </a:solidFill>
              </a:rPr>
              <a:t>Brexit</a:t>
            </a:r>
            <a:endParaRPr lang="en-GB" sz="2800" b="1" dirty="0">
              <a:solidFill>
                <a:srgbClr val="E5552B"/>
              </a:solidFill>
            </a:endParaRPr>
          </a:p>
        </p:txBody>
      </p:sp>
      <p:sp>
        <p:nvSpPr>
          <p:cNvPr id="4" name="TextBox 3">
            <a:extLst>
              <a:ext uri="{FF2B5EF4-FFF2-40B4-BE49-F238E27FC236}">
                <a16:creationId xmlns:a16="http://schemas.microsoft.com/office/drawing/2014/main" id="{A198841C-C420-45CA-9943-2414C60C5B9D}"/>
              </a:ext>
            </a:extLst>
          </p:cNvPr>
          <p:cNvSpPr txBox="1"/>
          <p:nvPr/>
        </p:nvSpPr>
        <p:spPr>
          <a:xfrm>
            <a:off x="466531" y="1336083"/>
            <a:ext cx="8962871" cy="10618291"/>
          </a:xfrm>
          <a:prstGeom prst="rect">
            <a:avLst/>
          </a:prstGeom>
          <a:noFill/>
        </p:spPr>
        <p:txBody>
          <a:bodyPr wrap="square" rtlCol="0">
            <a:spAutoFit/>
          </a:bodyPr>
          <a:lstStyle/>
          <a:p>
            <a:r>
              <a:rPr lang="en-GB" dirty="0" smtClean="0"/>
              <a:t>The </a:t>
            </a:r>
            <a:r>
              <a:rPr lang="en-GB" dirty="0"/>
              <a:t>UK government provided guidance </a:t>
            </a:r>
            <a:r>
              <a:rPr lang="en-GB" dirty="0" smtClean="0"/>
              <a:t>on </a:t>
            </a:r>
            <a:r>
              <a:rPr lang="en-GB" dirty="0"/>
              <a:t>collaboration on Horizon 2020 after EU exit including details of the </a:t>
            </a:r>
            <a:r>
              <a:rPr lang="en-GB" b="1" dirty="0"/>
              <a:t>Underwrite Guarantee</a:t>
            </a:r>
            <a:r>
              <a:rPr lang="en-GB" dirty="0"/>
              <a:t> and the </a:t>
            </a:r>
            <a:r>
              <a:rPr lang="en-GB" b="1" dirty="0"/>
              <a:t>Post EU Exit Guarantee </a:t>
            </a:r>
            <a:r>
              <a:rPr lang="en-GB" dirty="0"/>
              <a:t>Extension if the withdrawal agreement </a:t>
            </a:r>
            <a:r>
              <a:rPr lang="en-GB" dirty="0" smtClean="0"/>
              <a:t>is ratified</a:t>
            </a:r>
            <a:r>
              <a:rPr lang="en-GB" dirty="0" smtClean="0"/>
              <a:t>.</a:t>
            </a:r>
            <a:br>
              <a:rPr lang="en-GB" dirty="0" smtClean="0"/>
            </a:br>
            <a:endParaRPr lang="en-GB" dirty="0" smtClean="0"/>
          </a:p>
          <a:p>
            <a:r>
              <a:rPr lang="en-GB" u="sng" dirty="0" smtClean="0">
                <a:hlinkClick r:id="rId4"/>
              </a:rPr>
              <a:t>https</a:t>
            </a:r>
            <a:r>
              <a:rPr lang="en-GB" u="sng">
                <a:hlinkClick r:id="rId4"/>
              </a:rPr>
              <a:t>://</a:t>
            </a:r>
            <a:r>
              <a:rPr lang="en-GB" u="sng" smtClean="0">
                <a:hlinkClick r:id="rId4"/>
              </a:rPr>
              <a:t>www.gov.uk/government/publications/continued-uk-participation-in-eu-programmes/eu-funded-programmes-under-the-withdrawal-agreement</a:t>
            </a:r>
            <a:r>
              <a:rPr lang="en-GB" u="sng" smtClean="0"/>
              <a:t/>
            </a:r>
            <a:br>
              <a:rPr lang="en-GB" u="sng" smtClean="0"/>
            </a:br>
            <a:endParaRPr lang="en-GB" dirty="0"/>
          </a:p>
          <a:p>
            <a:r>
              <a:rPr lang="en-GB" dirty="0"/>
              <a:t>And subsequent guidance on Horizon 2020 funding if there is a ‘no deal’ Brexit. </a:t>
            </a:r>
            <a:endParaRPr lang="en-GB" dirty="0" smtClean="0"/>
          </a:p>
          <a:p>
            <a:endParaRPr lang="en-GB" dirty="0" smtClean="0"/>
          </a:p>
          <a:p>
            <a:r>
              <a:rPr lang="en-GB" dirty="0">
                <a:hlinkClick r:id="rId5"/>
              </a:rPr>
              <a:t>https://</a:t>
            </a:r>
            <a:r>
              <a:rPr lang="en-GB" dirty="0" smtClean="0">
                <a:hlinkClick r:id="rId5"/>
              </a:rPr>
              <a:t>www.gov.uk/government/publications/horizon-2020-funding-if-theres-no-brexit-deal</a:t>
            </a:r>
            <a:endParaRPr lang="en-GB" dirty="0" smtClean="0"/>
          </a:p>
          <a:p>
            <a:endParaRPr lang="en-GB" dirty="0"/>
          </a:p>
          <a:p>
            <a:r>
              <a:rPr lang="en-GB" dirty="0"/>
              <a:t>We encourage any current or future H2020 applicants to carefully read this </a:t>
            </a:r>
            <a:r>
              <a:rPr lang="en-GB" dirty="0" smtClean="0"/>
              <a:t>guidance.</a:t>
            </a:r>
            <a:endParaRPr lang="en-GB" dirty="0"/>
          </a:p>
          <a:p>
            <a:endParaRPr lang="en-GB" dirty="0" smtClean="0">
              <a:solidFill>
                <a:srgbClr val="333333"/>
              </a:solidFill>
              <a:latin typeface="HelveticaNeueW01-55Roma"/>
            </a:endParaRPr>
          </a:p>
          <a:p>
            <a:r>
              <a:rPr lang="en-US" dirty="0" smtClean="0">
                <a:solidFill>
                  <a:srgbClr val="333333"/>
                </a:solidFill>
                <a:latin typeface="HelveticaNeueW01-55Roma"/>
              </a:rPr>
              <a:t>  </a:t>
            </a:r>
            <a:endParaRPr lang="en-GB" dirty="0"/>
          </a:p>
          <a:p>
            <a:endParaRPr lang="en-GB" dirty="0">
              <a:solidFill>
                <a:srgbClr val="333333"/>
              </a:solidFill>
              <a:latin typeface="HelveticaNeueW01-55Roma"/>
            </a:endParaRPr>
          </a:p>
          <a:p>
            <a:r>
              <a:rPr lang="en-GB" dirty="0" smtClean="0">
                <a:solidFill>
                  <a:srgbClr val="333333"/>
                </a:solidFill>
                <a:latin typeface="HelveticaNeueW01-55Roma"/>
                <a:hlinkClick r:id="rId6"/>
              </a:rPr>
              <a:t>horizon2020@interntradeireland.com</a:t>
            </a:r>
            <a:r>
              <a:rPr lang="en-GB" dirty="0" smtClean="0">
                <a:solidFill>
                  <a:srgbClr val="333333"/>
                </a:solidFill>
                <a:latin typeface="HelveticaNeueW01-55Roma"/>
              </a:rPr>
              <a:t>	@ITI_Horizon2020</a:t>
            </a:r>
          </a:p>
          <a:p>
            <a:endParaRPr lang="en-GB" dirty="0" smtClean="0">
              <a:solidFill>
                <a:srgbClr val="333333"/>
              </a:solidFill>
              <a:latin typeface="HelveticaNeueW01-55Roma"/>
            </a:endParaRPr>
          </a:p>
          <a:p>
            <a:endParaRPr lang="en-GB" dirty="0"/>
          </a:p>
          <a:p>
            <a:endParaRPr lang="en-IE" dirty="0">
              <a:solidFill>
                <a:schemeClr val="tx2">
                  <a:lumMod val="75000"/>
                </a:schemeClr>
              </a:solidFill>
              <a:latin typeface="Helvetica" pitchFamily="34" charset="0"/>
              <a:cs typeface="Helvetica" pitchFamily="34" charset="0"/>
            </a:endParaRPr>
          </a:p>
          <a:p>
            <a:endParaRPr lang="en-IE" dirty="0">
              <a:latin typeface="Helvetica" pitchFamily="34" charset="0"/>
              <a:cs typeface="Helvetica" pitchFamily="34" charset="0"/>
            </a:endParaRPr>
          </a:p>
          <a:p>
            <a:r>
              <a:rPr lang="en-US" dirty="0" smtClean="0">
                <a:solidFill>
                  <a:srgbClr val="254C5B"/>
                </a:solidFill>
                <a:latin typeface="Helvetica" panose="020B0604020202020204" pitchFamily="34" charset="0"/>
                <a:cs typeface="Helvetica" panose="020B0604020202020204" pitchFamily="34" charset="0"/>
              </a:rPr>
              <a:t>	</a:t>
            </a:r>
            <a:endParaRPr lang="en-US" dirty="0">
              <a:solidFill>
                <a:srgbClr val="254C5B"/>
              </a:solidFill>
              <a:latin typeface="Helvetica" panose="020B0604020202020204" pitchFamily="34" charset="0"/>
              <a:cs typeface="Helvetica" panose="020B0604020202020204" pitchFamily="34" charset="0"/>
            </a:endParaRPr>
          </a:p>
          <a:p>
            <a:endParaRPr lang="en-US" dirty="0">
              <a:solidFill>
                <a:srgbClr val="254C5B"/>
              </a:solidFill>
              <a:latin typeface="Helvetica" panose="020B0604020202020204" pitchFamily="34" charset="0"/>
              <a:cs typeface="Helvetica" panose="020B060402020202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7646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CDE279-895C-6E48-8474-9A0360912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6776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412</Words>
  <Application>Microsoft Office PowerPoint</Application>
  <PresentationFormat>Widescreen</PresentationFormat>
  <Paragraphs>86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HelveticaNeueW01-55Roma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Oran Kane</dc:creator>
  <cp:lastModifiedBy>Emma McHugh</cp:lastModifiedBy>
  <cp:revision>19</cp:revision>
  <dcterms:created xsi:type="dcterms:W3CDTF">2018-06-01T15:14:35Z</dcterms:created>
  <dcterms:modified xsi:type="dcterms:W3CDTF">2021-08-04T12:05:13Z</dcterms:modified>
</cp:coreProperties>
</file>