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7"/>
  </p:notesMasterIdLst>
  <p:handoutMasterIdLst>
    <p:handoutMasterId r:id="rId18"/>
  </p:handoutMasterIdLst>
  <p:sldIdLst>
    <p:sldId id="336" r:id="rId2"/>
    <p:sldId id="379" r:id="rId3"/>
    <p:sldId id="452" r:id="rId4"/>
    <p:sldId id="472" r:id="rId5"/>
    <p:sldId id="453" r:id="rId6"/>
    <p:sldId id="409" r:id="rId7"/>
    <p:sldId id="475" r:id="rId8"/>
    <p:sldId id="450" r:id="rId9"/>
    <p:sldId id="476" r:id="rId10"/>
    <p:sldId id="454" r:id="rId11"/>
    <p:sldId id="455" r:id="rId12"/>
    <p:sldId id="474" r:id="rId13"/>
    <p:sldId id="451" r:id="rId14"/>
    <p:sldId id="448" r:id="rId15"/>
    <p:sldId id="473" r:id="rId16"/>
  </p:sldIdLst>
  <p:sldSz cx="9144000" cy="6858000" type="screen4x3"/>
  <p:notesSz cx="6797675" cy="9926638"/>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8080"/>
    <a:srgbClr val="3399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86235" autoAdjust="0"/>
  </p:normalViewPr>
  <p:slideViewPr>
    <p:cSldViewPr snapToObjects="1">
      <p:cViewPr>
        <p:scale>
          <a:sx n="90" d="100"/>
          <a:sy n="90" d="100"/>
        </p:scale>
        <p:origin x="-72" y="-72"/>
      </p:cViewPr>
      <p:guideLst>
        <p:guide orient="horz" pos="480"/>
        <p:guide pos="4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snapToObjects="1">
      <p:cViewPr varScale="1">
        <p:scale>
          <a:sx n="72" d="100"/>
          <a:sy n="72" d="100"/>
        </p:scale>
        <p:origin x="-786" y="-114"/>
      </p:cViewPr>
      <p:guideLst>
        <p:guide orient="horz" pos="3127"/>
        <p:guide pos="2141"/>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ChangeArrowheads="1"/>
          </p:cNvSpPr>
          <p:nvPr>
            <p:ph type="hdr" sz="quarter"/>
          </p:nvPr>
        </p:nvSpPr>
        <p:spPr bwMode="auto">
          <a:xfrm>
            <a:off x="0" y="0"/>
            <a:ext cx="2946400" cy="498475"/>
          </a:xfrm>
          <a:prstGeom prst="rect">
            <a:avLst/>
          </a:prstGeom>
          <a:noFill/>
          <a:ln w="9525">
            <a:noFill/>
            <a:miter lim="800000"/>
            <a:headEnd/>
            <a:tailEnd/>
          </a:ln>
        </p:spPr>
        <p:txBody>
          <a:bodyPr vert="horz" wrap="square" lIns="91486" tIns="45742" rIns="91486" bIns="45742" numCol="1" anchor="t" anchorCtr="0" compatLnSpc="1">
            <a:prstTxWarp prst="textNoShape">
              <a:avLst/>
            </a:prstTxWarp>
          </a:bodyPr>
          <a:lstStyle>
            <a:lvl1pPr>
              <a:defRPr sz="1200"/>
            </a:lvl1pPr>
          </a:lstStyle>
          <a:p>
            <a:pPr>
              <a:defRPr/>
            </a:pPr>
            <a:endParaRPr lang="en-GB"/>
          </a:p>
        </p:txBody>
      </p:sp>
      <p:sp>
        <p:nvSpPr>
          <p:cNvPr id="114691" name="Rectangle 3"/>
          <p:cNvSpPr>
            <a:spLocks noGrp="1" noChangeArrowheads="1"/>
          </p:cNvSpPr>
          <p:nvPr>
            <p:ph type="dt" sz="quarter" idx="1"/>
          </p:nvPr>
        </p:nvSpPr>
        <p:spPr bwMode="auto">
          <a:xfrm>
            <a:off x="3849688" y="0"/>
            <a:ext cx="2946400" cy="498475"/>
          </a:xfrm>
          <a:prstGeom prst="rect">
            <a:avLst/>
          </a:prstGeom>
          <a:noFill/>
          <a:ln w="9525">
            <a:noFill/>
            <a:miter lim="800000"/>
            <a:headEnd/>
            <a:tailEnd/>
          </a:ln>
        </p:spPr>
        <p:txBody>
          <a:bodyPr vert="horz" wrap="square" lIns="91486" tIns="45742" rIns="91486" bIns="45742" numCol="1" anchor="t" anchorCtr="0" compatLnSpc="1">
            <a:prstTxWarp prst="textNoShape">
              <a:avLst/>
            </a:prstTxWarp>
          </a:bodyPr>
          <a:lstStyle>
            <a:lvl1pPr algn="r">
              <a:defRPr sz="1200"/>
            </a:lvl1pPr>
          </a:lstStyle>
          <a:p>
            <a:pPr>
              <a:defRPr/>
            </a:pPr>
            <a:endParaRPr lang="en-GB"/>
          </a:p>
        </p:txBody>
      </p:sp>
      <p:sp>
        <p:nvSpPr>
          <p:cNvPr id="114692" name="Rectangle 4"/>
          <p:cNvSpPr>
            <a:spLocks noGrp="1" noChangeArrowheads="1"/>
          </p:cNvSpPr>
          <p:nvPr>
            <p:ph type="ftr" sz="quarter" idx="2"/>
          </p:nvPr>
        </p:nvSpPr>
        <p:spPr bwMode="auto">
          <a:xfrm>
            <a:off x="0" y="9426575"/>
            <a:ext cx="2946400" cy="498475"/>
          </a:xfrm>
          <a:prstGeom prst="rect">
            <a:avLst/>
          </a:prstGeom>
          <a:noFill/>
          <a:ln w="9525">
            <a:noFill/>
            <a:miter lim="800000"/>
            <a:headEnd/>
            <a:tailEnd/>
          </a:ln>
        </p:spPr>
        <p:txBody>
          <a:bodyPr vert="horz" wrap="square" lIns="91486" tIns="45742" rIns="91486" bIns="45742" numCol="1" anchor="b" anchorCtr="0" compatLnSpc="1">
            <a:prstTxWarp prst="textNoShape">
              <a:avLst/>
            </a:prstTxWarp>
          </a:bodyPr>
          <a:lstStyle>
            <a:lvl1pPr>
              <a:defRPr sz="1200"/>
            </a:lvl1pPr>
          </a:lstStyle>
          <a:p>
            <a:pPr>
              <a:defRPr/>
            </a:pPr>
            <a:endParaRPr lang="en-GB"/>
          </a:p>
        </p:txBody>
      </p:sp>
      <p:sp>
        <p:nvSpPr>
          <p:cNvPr id="114693" name="Rectangle 5"/>
          <p:cNvSpPr>
            <a:spLocks noGrp="1" noChangeArrowheads="1"/>
          </p:cNvSpPr>
          <p:nvPr>
            <p:ph type="sldNum" sz="quarter" idx="3"/>
          </p:nvPr>
        </p:nvSpPr>
        <p:spPr bwMode="auto">
          <a:xfrm>
            <a:off x="3849688" y="9426575"/>
            <a:ext cx="2946400" cy="498475"/>
          </a:xfrm>
          <a:prstGeom prst="rect">
            <a:avLst/>
          </a:prstGeom>
          <a:noFill/>
          <a:ln w="9525">
            <a:noFill/>
            <a:miter lim="800000"/>
            <a:headEnd/>
            <a:tailEnd/>
          </a:ln>
        </p:spPr>
        <p:txBody>
          <a:bodyPr vert="horz" wrap="square" lIns="91486" tIns="45742" rIns="91486" bIns="45742" numCol="1" anchor="b" anchorCtr="0" compatLnSpc="1">
            <a:prstTxWarp prst="textNoShape">
              <a:avLst/>
            </a:prstTxWarp>
          </a:bodyPr>
          <a:lstStyle>
            <a:lvl1pPr algn="r">
              <a:defRPr sz="1200"/>
            </a:lvl1pPr>
          </a:lstStyle>
          <a:p>
            <a:pPr>
              <a:defRPr/>
            </a:pPr>
            <a:fld id="{61FD5735-2A5A-4D15-BA0E-CFE84F76CD78}"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400" cy="498475"/>
          </a:xfrm>
          <a:prstGeom prst="rect">
            <a:avLst/>
          </a:prstGeom>
          <a:noFill/>
          <a:ln w="9525">
            <a:noFill/>
            <a:miter lim="800000"/>
            <a:headEnd/>
            <a:tailEnd/>
          </a:ln>
        </p:spPr>
        <p:txBody>
          <a:bodyPr vert="horz" wrap="square" lIns="91486" tIns="45742" rIns="91486" bIns="45742" numCol="1" anchor="t" anchorCtr="0" compatLnSpc="1">
            <a:prstTxWarp prst="textNoShape">
              <a:avLst/>
            </a:prstTxWarp>
          </a:bodyPr>
          <a:lstStyle>
            <a:lvl1pPr>
              <a:defRPr sz="1200"/>
            </a:lvl1pPr>
          </a:lstStyle>
          <a:p>
            <a:pPr>
              <a:defRPr/>
            </a:pPr>
            <a:endParaRPr lang="en-US"/>
          </a:p>
        </p:txBody>
      </p:sp>
      <p:sp>
        <p:nvSpPr>
          <p:cNvPr id="5123" name="Rectangle 3"/>
          <p:cNvSpPr>
            <a:spLocks noGrp="1" noChangeArrowheads="1"/>
          </p:cNvSpPr>
          <p:nvPr>
            <p:ph type="dt" idx="1"/>
          </p:nvPr>
        </p:nvSpPr>
        <p:spPr bwMode="auto">
          <a:xfrm>
            <a:off x="3851275" y="0"/>
            <a:ext cx="2946400" cy="498475"/>
          </a:xfrm>
          <a:prstGeom prst="rect">
            <a:avLst/>
          </a:prstGeom>
          <a:noFill/>
          <a:ln w="9525">
            <a:noFill/>
            <a:miter lim="800000"/>
            <a:headEnd/>
            <a:tailEnd/>
          </a:ln>
        </p:spPr>
        <p:txBody>
          <a:bodyPr vert="horz" wrap="square" lIns="91486" tIns="45742" rIns="91486" bIns="45742" numCol="1" anchor="t" anchorCtr="0" compatLnSpc="1">
            <a:prstTxWarp prst="textNoShape">
              <a:avLst/>
            </a:prstTxWarp>
          </a:bodyPr>
          <a:lstStyle>
            <a:lvl1pPr algn="r">
              <a:defRPr sz="1200"/>
            </a:lvl1pPr>
          </a:lstStyle>
          <a:p>
            <a:pPr>
              <a:defRPr/>
            </a:pPr>
            <a:endParaRPr lang="en-US"/>
          </a:p>
        </p:txBody>
      </p:sp>
      <p:sp>
        <p:nvSpPr>
          <p:cNvPr id="17412" name="Rectangle 4"/>
          <p:cNvSpPr>
            <a:spLocks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06463" y="4714875"/>
            <a:ext cx="4984750" cy="4467225"/>
          </a:xfrm>
          <a:prstGeom prst="rect">
            <a:avLst/>
          </a:prstGeom>
          <a:noFill/>
          <a:ln w="9525">
            <a:noFill/>
            <a:miter lim="800000"/>
            <a:headEnd/>
            <a:tailEnd/>
          </a:ln>
        </p:spPr>
        <p:txBody>
          <a:bodyPr vert="horz" wrap="square" lIns="91486" tIns="45742" rIns="91486" bIns="4574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9428163"/>
            <a:ext cx="2946400" cy="498475"/>
          </a:xfrm>
          <a:prstGeom prst="rect">
            <a:avLst/>
          </a:prstGeom>
          <a:noFill/>
          <a:ln w="9525">
            <a:noFill/>
            <a:miter lim="800000"/>
            <a:headEnd/>
            <a:tailEnd/>
          </a:ln>
        </p:spPr>
        <p:txBody>
          <a:bodyPr vert="horz" wrap="square" lIns="91486" tIns="45742" rIns="91486" bIns="45742" numCol="1" anchor="b" anchorCtr="0" compatLnSpc="1">
            <a:prstTxWarp prst="textNoShape">
              <a:avLst/>
            </a:prstTxWarp>
          </a:bodyPr>
          <a:lstStyle>
            <a:lvl1pPr>
              <a:defRPr sz="1200"/>
            </a:lvl1pPr>
          </a:lstStyle>
          <a:p>
            <a:pPr>
              <a:defRPr/>
            </a:pPr>
            <a:endParaRPr lang="en-US"/>
          </a:p>
        </p:txBody>
      </p:sp>
      <p:sp>
        <p:nvSpPr>
          <p:cNvPr id="5127" name="Rectangle 7"/>
          <p:cNvSpPr>
            <a:spLocks noGrp="1" noChangeArrowheads="1"/>
          </p:cNvSpPr>
          <p:nvPr>
            <p:ph type="sldNum" sz="quarter" idx="5"/>
          </p:nvPr>
        </p:nvSpPr>
        <p:spPr bwMode="auto">
          <a:xfrm>
            <a:off x="3851275" y="9428163"/>
            <a:ext cx="2946400" cy="498475"/>
          </a:xfrm>
          <a:prstGeom prst="rect">
            <a:avLst/>
          </a:prstGeom>
          <a:noFill/>
          <a:ln w="9525">
            <a:noFill/>
            <a:miter lim="800000"/>
            <a:headEnd/>
            <a:tailEnd/>
          </a:ln>
        </p:spPr>
        <p:txBody>
          <a:bodyPr vert="horz" wrap="square" lIns="91486" tIns="45742" rIns="91486" bIns="45742" numCol="1" anchor="b" anchorCtr="0" compatLnSpc="1">
            <a:prstTxWarp prst="textNoShape">
              <a:avLst/>
            </a:prstTxWarp>
          </a:bodyPr>
          <a:lstStyle>
            <a:lvl1pPr algn="r">
              <a:defRPr sz="1200"/>
            </a:lvl1pPr>
          </a:lstStyle>
          <a:p>
            <a:pPr>
              <a:defRPr/>
            </a:pPr>
            <a:fld id="{C32195B4-991A-4AA8-8E56-67E4EA6D34D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pPr eaLnBrk="1" hangingPunct="1"/>
            <a:r>
              <a:rPr lang="en-GB" smtClean="0">
                <a:ea typeface="ＭＳ Ｐゴシック" pitchFamily="34" charset="-128"/>
              </a:rPr>
              <a:t>Insert your company name here</a:t>
            </a:r>
          </a:p>
          <a:p>
            <a:pPr eaLnBrk="1" hangingPunct="1"/>
            <a:r>
              <a:rPr lang="en-GB" smtClean="0">
                <a:ea typeface="ＭＳ Ｐゴシック" pitchFamily="34" charset="-128"/>
              </a:rPr>
              <a:t>Replace the InterTradeIreland logo at the bottom of each slide with your company’s logo</a:t>
            </a:r>
          </a:p>
          <a:p>
            <a:pPr eaLnBrk="1" hangingPunct="1"/>
            <a:r>
              <a:rPr lang="en-GB" smtClean="0">
                <a:ea typeface="ＭＳ Ｐゴシック" pitchFamily="34" charset="-128"/>
              </a:rPr>
              <a:t>General comment for all of presentation: don’t have too much text with small font sizes – the font size for the body text should be </a:t>
            </a:r>
            <a:r>
              <a:rPr lang="en-GB" b="1" u="sng" smtClean="0">
                <a:ea typeface="ＭＳ Ｐゴシック" pitchFamily="34" charset="-128"/>
              </a:rPr>
              <a:t>30 point or larger</a:t>
            </a:r>
            <a:r>
              <a:rPr lang="en-GB" smtClean="0">
                <a:ea typeface="ＭＳ Ｐゴシック" pitchFamily="34" charset="-128"/>
              </a:rPr>
              <a:t>.</a:t>
            </a:r>
          </a:p>
          <a:p>
            <a:pPr eaLnBrk="1" hangingPunct="1"/>
            <a:r>
              <a:rPr lang="en-GB" smtClean="0">
                <a:ea typeface="ＭＳ Ｐゴシック" pitchFamily="34" charset="-128"/>
              </a:rPr>
              <a:t>Use good quality photographs (avoid clipart like the plague) and tables.  When talking about customers some use (not too much!) of customer logos can be effective.</a:t>
            </a:r>
          </a:p>
          <a:p>
            <a:pPr eaLnBrk="1" hangingPunct="1"/>
            <a:r>
              <a:rPr lang="en-GB" b="1" u="sng" smtClean="0">
                <a:ea typeface="ＭＳ Ｐゴシック" pitchFamily="34" charset="-128"/>
              </a:rPr>
              <a:t>Use bullet points but no more than 5 per slide</a:t>
            </a:r>
          </a:p>
          <a:p>
            <a:pPr eaLnBrk="1" hangingPunct="1"/>
            <a:r>
              <a:rPr lang="en-GB" b="1" u="sng" smtClean="0">
                <a:ea typeface="ＭＳ Ｐゴシック" pitchFamily="34" charset="-128"/>
              </a:rPr>
              <a:t>Avoid flying in text, flashing text, basically anything that will detract the investor from listening to you</a:t>
            </a:r>
          </a:p>
          <a:p>
            <a:pPr eaLnBrk="1" hangingPunct="1"/>
            <a:endParaRPr lang="en-GB" b="1" smtClean="0">
              <a:ea typeface="ＭＳ Ｐゴシック" pitchFamily="34" charset="-128"/>
            </a:endParaRPr>
          </a:p>
        </p:txBody>
      </p:sp>
      <p:sp>
        <p:nvSpPr>
          <p:cNvPr id="18436" name="Slide Number Placeholder 3"/>
          <p:cNvSpPr>
            <a:spLocks noGrp="1"/>
          </p:cNvSpPr>
          <p:nvPr>
            <p:ph type="sldNum" sz="quarter" idx="5"/>
          </p:nvPr>
        </p:nvSpPr>
        <p:spPr>
          <a:noFill/>
        </p:spPr>
        <p:txBody>
          <a:bodyPr/>
          <a:lstStyle/>
          <a:p>
            <a:fld id="{529F89B0-85A1-4699-AAC2-38E99B55663A}"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pPr eaLnBrk="1" hangingPunct="1"/>
            <a:r>
              <a:rPr lang="en-GB" smtClean="0">
                <a:ea typeface="ＭＳ Ｐゴシック" pitchFamily="34" charset="-128"/>
              </a:rPr>
              <a:t>This should summarise the historical and projected profit and loss trading to date.  Include currency symbol in the first cell, e.g. $, € or £...</a:t>
            </a:r>
          </a:p>
          <a:p>
            <a:pPr eaLnBrk="1" hangingPunct="1"/>
            <a:r>
              <a:rPr lang="en-GB" smtClean="0">
                <a:ea typeface="ＭＳ Ｐゴシック" pitchFamily="34" charset="-128"/>
              </a:rPr>
              <a:t>Explain the trading history and the main assumptions behind the projections – three years will do but five years projected is suggested</a:t>
            </a:r>
          </a:p>
        </p:txBody>
      </p:sp>
      <p:sp>
        <p:nvSpPr>
          <p:cNvPr id="27652" name="Slide Number Placeholder 3"/>
          <p:cNvSpPr>
            <a:spLocks noGrp="1"/>
          </p:cNvSpPr>
          <p:nvPr>
            <p:ph type="sldNum" sz="quarter" idx="5"/>
          </p:nvPr>
        </p:nvSpPr>
        <p:spPr>
          <a:noFill/>
        </p:spPr>
        <p:txBody>
          <a:bodyPr/>
          <a:lstStyle/>
          <a:p>
            <a:fld id="{F4EAF69D-DF60-4955-8F0A-C234F9E43938}"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pPr eaLnBrk="1" hangingPunct="1"/>
            <a:r>
              <a:rPr lang="en-GB" smtClean="0">
                <a:ea typeface="ＭＳ Ｐゴシック" pitchFamily="34" charset="-128"/>
              </a:rPr>
              <a:t>What will be funding be used for?  The slide gives an example of uses of funds.</a:t>
            </a:r>
          </a:p>
          <a:p>
            <a:pPr eaLnBrk="1" hangingPunct="1"/>
            <a:r>
              <a:rPr lang="en-GB" smtClean="0">
                <a:ea typeface="ＭＳ Ｐゴシック" pitchFamily="34" charset="-128"/>
              </a:rPr>
              <a:t>Remember to insert your currency symbol.</a:t>
            </a:r>
          </a:p>
        </p:txBody>
      </p:sp>
      <p:sp>
        <p:nvSpPr>
          <p:cNvPr id="28676" name="Slide Number Placeholder 3"/>
          <p:cNvSpPr>
            <a:spLocks noGrp="1"/>
          </p:cNvSpPr>
          <p:nvPr>
            <p:ph type="sldNum" sz="quarter" idx="5"/>
          </p:nvPr>
        </p:nvSpPr>
        <p:spPr>
          <a:noFill/>
        </p:spPr>
        <p:txBody>
          <a:bodyPr/>
          <a:lstStyle/>
          <a:p>
            <a:fld id="{DF6EA8E2-0899-4BE5-B9D0-D4F59FA44830}"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pPr eaLnBrk="1" hangingPunct="1"/>
            <a:r>
              <a:rPr lang="en-GB" smtClean="0">
                <a:ea typeface="ＭＳ Ｐゴシック" pitchFamily="34" charset="-128"/>
              </a:rPr>
              <a:t>This table shows the likely source of funds – give as much detail as possible – the more that is committed the better since it creates credibility.  The promoters/founders investing demonstrates confidence by them – it is not so much the amount that matters but the commitment (‘skin in the game’).</a:t>
            </a:r>
          </a:p>
          <a:p>
            <a:pPr eaLnBrk="1" hangingPunct="1"/>
            <a:r>
              <a:rPr lang="en-GB" smtClean="0">
                <a:ea typeface="ＭＳ Ｐゴシック" pitchFamily="34" charset="-128"/>
              </a:rPr>
              <a:t>The status shown needs to be amended as appropriate.</a:t>
            </a:r>
          </a:p>
          <a:p>
            <a:pPr eaLnBrk="1" hangingPunct="1"/>
            <a:r>
              <a:rPr lang="en-GB" smtClean="0">
                <a:ea typeface="ＭＳ Ｐゴシック" pitchFamily="34" charset="-128"/>
              </a:rPr>
              <a:t>For private investors, it is important to state whether the company is Business Expansion Scheme (BES) or Enterprise Investment Scheme eligible.</a:t>
            </a:r>
          </a:p>
          <a:p>
            <a:pPr eaLnBrk="1" hangingPunct="1"/>
            <a:r>
              <a:rPr lang="en-GB" smtClean="0">
                <a:ea typeface="ＭＳ Ｐゴシック" pitchFamily="34" charset="-128"/>
              </a:rPr>
              <a:t>Remember to insert your currency symbol.</a:t>
            </a:r>
          </a:p>
          <a:p>
            <a:pPr eaLnBrk="1" hangingPunct="1"/>
            <a:endParaRPr lang="en-GB" smtClean="0">
              <a:ea typeface="ＭＳ Ｐゴシック" pitchFamily="34" charset="-128"/>
            </a:endParaRPr>
          </a:p>
        </p:txBody>
      </p:sp>
      <p:sp>
        <p:nvSpPr>
          <p:cNvPr id="29700" name="Slide Number Placeholder 3"/>
          <p:cNvSpPr>
            <a:spLocks noGrp="1"/>
          </p:cNvSpPr>
          <p:nvPr>
            <p:ph type="sldNum" sz="quarter" idx="5"/>
          </p:nvPr>
        </p:nvSpPr>
        <p:spPr>
          <a:noFill/>
        </p:spPr>
        <p:txBody>
          <a:bodyPr/>
          <a:lstStyle/>
          <a:p>
            <a:fld id="{321FAB37-9C57-4F46-A34B-9D9A6AE66BBF}"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pPr eaLnBrk="1" hangingPunct="1"/>
            <a:r>
              <a:rPr lang="en-GB" smtClean="0">
                <a:ea typeface="ＭＳ Ｐゴシック" pitchFamily="34" charset="-128"/>
              </a:rPr>
              <a:t>Outline the potential exit strategies for the investor – avoid mentioning a share buy-back.  The most likely exit is a trade sale, followed by an IPO (initial public offer) on a recognised stock exchange.  Name and talk about potential acquirers – if you them personally then say so.  The most important message is that you are willing to exit the business – all shareholders exiting together is the most likely way to maximise the returns for everyone.</a:t>
            </a:r>
          </a:p>
        </p:txBody>
      </p:sp>
      <p:sp>
        <p:nvSpPr>
          <p:cNvPr id="30724" name="Slide Number Placeholder 3"/>
          <p:cNvSpPr>
            <a:spLocks noGrp="1"/>
          </p:cNvSpPr>
          <p:nvPr>
            <p:ph type="sldNum" sz="quarter" idx="5"/>
          </p:nvPr>
        </p:nvSpPr>
        <p:spPr>
          <a:noFill/>
        </p:spPr>
        <p:txBody>
          <a:bodyPr/>
          <a:lstStyle/>
          <a:p>
            <a:fld id="{4B18C30A-6FFC-4A79-8A34-31D27C56BE43}"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pPr eaLnBrk="1" hangingPunct="1"/>
            <a:r>
              <a:rPr lang="en-GB" smtClean="0">
                <a:ea typeface="ＭＳ Ｐゴシック" pitchFamily="34" charset="-128"/>
              </a:rPr>
              <a:t>This slide asks for action </a:t>
            </a:r>
            <a:r>
              <a:rPr lang="en-GB" b="1" u="sng" smtClean="0">
                <a:ea typeface="ＭＳ Ｐゴシック" pitchFamily="34" charset="-128"/>
              </a:rPr>
              <a:t>and summarises the amount of investment being sought</a:t>
            </a:r>
            <a:r>
              <a:rPr lang="en-GB" smtClean="0">
                <a:ea typeface="ＭＳ Ｐゴシック" pitchFamily="34" charset="-128"/>
              </a:rPr>
              <a:t>.  What is the compelling reason for investing in this company? What is a possible return for an investor? What are the next steps? How can an investor bring this further?</a:t>
            </a:r>
          </a:p>
        </p:txBody>
      </p:sp>
      <p:sp>
        <p:nvSpPr>
          <p:cNvPr id="31748" name="Slide Number Placeholder 3"/>
          <p:cNvSpPr>
            <a:spLocks noGrp="1"/>
          </p:cNvSpPr>
          <p:nvPr>
            <p:ph type="sldNum" sz="quarter" idx="5"/>
          </p:nvPr>
        </p:nvSpPr>
        <p:spPr>
          <a:noFill/>
        </p:spPr>
        <p:txBody>
          <a:bodyPr/>
          <a:lstStyle/>
          <a:p>
            <a:fld id="{55C574D3-0180-48D1-8BBD-AEF7C1B49C5F}"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pPr eaLnBrk="1" hangingPunct="1"/>
            <a:r>
              <a:rPr lang="en-GB" smtClean="0">
                <a:ea typeface="ＭＳ Ｐゴシック" pitchFamily="34" charset="-128"/>
              </a:rPr>
              <a:t>Insert your company name here</a:t>
            </a:r>
          </a:p>
          <a:p>
            <a:pPr eaLnBrk="1" hangingPunct="1"/>
            <a:r>
              <a:rPr lang="en-GB" smtClean="0">
                <a:ea typeface="ＭＳ Ｐゴシック" pitchFamily="34" charset="-128"/>
              </a:rPr>
              <a:t>Replace the InterTradeIreland logo at the bottom of each slide with your company’s logo</a:t>
            </a:r>
          </a:p>
        </p:txBody>
      </p:sp>
      <p:sp>
        <p:nvSpPr>
          <p:cNvPr id="32772" name="Slide Number Placeholder 3"/>
          <p:cNvSpPr>
            <a:spLocks noGrp="1"/>
          </p:cNvSpPr>
          <p:nvPr>
            <p:ph type="sldNum" sz="quarter" idx="5"/>
          </p:nvPr>
        </p:nvSpPr>
        <p:spPr>
          <a:noFill/>
        </p:spPr>
        <p:txBody>
          <a:bodyPr/>
          <a:lstStyle/>
          <a:p>
            <a:fld id="{3CDD0712-2000-4355-BC24-8E2BB3D28C41}" type="slidenum">
              <a:rPr lang="en-US" smtClean="0"/>
              <a:pPr/>
              <a:t>15</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5D44AC26-0FE8-492A-86CD-080EE84DC646}" type="slidenum">
              <a:rPr lang="en-US" smtClean="0"/>
              <a:pPr/>
              <a:t>2</a:t>
            </a:fld>
            <a:endParaRPr lang="en-US" smtClean="0"/>
          </a:p>
        </p:txBody>
      </p:sp>
      <p:sp>
        <p:nvSpPr>
          <p:cNvPr id="19459" name="Rectangle 2"/>
          <p:cNvSpPr>
            <a:spLocks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lnSpc>
                <a:spcPct val="80000"/>
              </a:lnSpc>
            </a:pPr>
            <a:r>
              <a:rPr lang="en-US" sz="800" smtClean="0">
                <a:ea typeface="ＭＳ Ｐゴシック" pitchFamily="34" charset="-128"/>
              </a:rPr>
              <a:t>This slide should set out who you (the presenter) are and the role you have in the company, what your company does, how much it is seeking to raise and what the money will be for and what is the basic value proposition (i.e. what does a customer receive in return for paying you money?) that the business has?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p:spPr>
        <p:txBody>
          <a:bodyPr/>
          <a:lstStyle/>
          <a:p>
            <a:pPr eaLnBrk="1" hangingPunct="1"/>
            <a:r>
              <a:rPr lang="en-GB" smtClean="0">
                <a:ea typeface="ＭＳ Ｐゴシック" pitchFamily="34" charset="-128"/>
              </a:rPr>
              <a:t>What is the Need that the business wants to address?  What is the ‘pain’ that potential customers are currently experiencing?  Include here the size of the target addressable market</a:t>
            </a:r>
          </a:p>
          <a:p>
            <a:pPr eaLnBrk="1" hangingPunct="1"/>
            <a:r>
              <a:rPr lang="en-GB" b="1" u="sng" smtClean="0">
                <a:ea typeface="ＭＳ Ｐゴシック" pitchFamily="34" charset="-128"/>
              </a:rPr>
              <a:t>Keep it simple – do not use technical jargon</a:t>
            </a:r>
          </a:p>
        </p:txBody>
      </p:sp>
      <p:sp>
        <p:nvSpPr>
          <p:cNvPr id="20484" name="Slide Number Placeholder 3"/>
          <p:cNvSpPr>
            <a:spLocks noGrp="1"/>
          </p:cNvSpPr>
          <p:nvPr>
            <p:ph type="sldNum" sz="quarter" idx="5"/>
          </p:nvPr>
        </p:nvSpPr>
        <p:spPr>
          <a:noFill/>
        </p:spPr>
        <p:txBody>
          <a:bodyPr/>
          <a:lstStyle/>
          <a:p>
            <a:fld id="{F87906EE-BE82-4798-8A8B-ACE2890DD7C9}"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pPr eaLnBrk="1" hangingPunct="1"/>
            <a:r>
              <a:rPr lang="en-GB" smtClean="0">
                <a:ea typeface="ＭＳ Ｐゴシック" pitchFamily="34" charset="-128"/>
              </a:rPr>
              <a:t>What is your Solution to the Need?  Outline how your product/service addresses the Need – what is different about it?</a:t>
            </a:r>
          </a:p>
          <a:p>
            <a:pPr eaLnBrk="1" hangingPunct="1"/>
            <a:r>
              <a:rPr lang="en-GB" b="1" smtClean="0">
                <a:ea typeface="ＭＳ Ｐゴシック" pitchFamily="34" charset="-128"/>
              </a:rPr>
              <a:t>What is the USP? Customer value proposition?</a:t>
            </a:r>
          </a:p>
          <a:p>
            <a:pPr eaLnBrk="1" hangingPunct="1"/>
            <a:r>
              <a:rPr lang="en-GB" b="1" smtClean="0">
                <a:ea typeface="ＭＳ Ｐゴシック" pitchFamily="34" charset="-128"/>
              </a:rPr>
              <a:t>Outline your IP</a:t>
            </a:r>
          </a:p>
          <a:p>
            <a:pPr eaLnBrk="1" hangingPunct="1"/>
            <a:r>
              <a:rPr lang="en-GB" b="1" u="sng" smtClean="0">
                <a:ea typeface="ＭＳ Ｐゴシック" pitchFamily="34" charset="-128"/>
              </a:rPr>
              <a:t>Keep it simple – do not use technical jargon</a:t>
            </a:r>
          </a:p>
          <a:p>
            <a:pPr eaLnBrk="1" hangingPunct="1"/>
            <a:endParaRPr lang="en-GB" b="1" smtClean="0">
              <a:ea typeface="ＭＳ Ｐゴシック" pitchFamily="34" charset="-128"/>
            </a:endParaRPr>
          </a:p>
        </p:txBody>
      </p:sp>
      <p:sp>
        <p:nvSpPr>
          <p:cNvPr id="21508" name="Slide Number Placeholder 3"/>
          <p:cNvSpPr>
            <a:spLocks noGrp="1"/>
          </p:cNvSpPr>
          <p:nvPr>
            <p:ph type="sldNum" sz="quarter" idx="5"/>
          </p:nvPr>
        </p:nvSpPr>
        <p:spPr>
          <a:noFill/>
        </p:spPr>
        <p:txBody>
          <a:bodyPr/>
          <a:lstStyle/>
          <a:p>
            <a:fld id="{E52A6D2A-EF4B-475E-BBA4-C3C44A0B1F12}"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p:spPr>
        <p:txBody>
          <a:bodyPr/>
          <a:lstStyle/>
          <a:p>
            <a:pPr eaLnBrk="1" hangingPunct="1"/>
            <a:r>
              <a:rPr lang="en-GB" smtClean="0">
                <a:ea typeface="ＭＳ Ｐゴシック" pitchFamily="34" charset="-128"/>
              </a:rPr>
              <a:t>Who are your competitors?  How strong are they?  Are they well funded?  How many are there?  What are the relative strengths against your solution?</a:t>
            </a:r>
          </a:p>
          <a:p>
            <a:pPr eaLnBrk="1" hangingPunct="1"/>
            <a:r>
              <a:rPr lang="en-GB" b="1" u="sng" smtClean="0">
                <a:ea typeface="ＭＳ Ｐゴシック" pitchFamily="34" charset="-128"/>
              </a:rPr>
              <a:t>It may useful to show a competitor matrix showing how benefits/features of your product/technology compares</a:t>
            </a:r>
          </a:p>
        </p:txBody>
      </p:sp>
      <p:sp>
        <p:nvSpPr>
          <p:cNvPr id="22532" name="Slide Number Placeholder 3"/>
          <p:cNvSpPr>
            <a:spLocks noGrp="1"/>
          </p:cNvSpPr>
          <p:nvPr>
            <p:ph type="sldNum" sz="quarter" idx="5"/>
          </p:nvPr>
        </p:nvSpPr>
        <p:spPr>
          <a:noFill/>
        </p:spPr>
        <p:txBody>
          <a:bodyPr/>
          <a:lstStyle/>
          <a:p>
            <a:fld id="{4F113FB0-1ADD-431A-BC0E-FBC4AB0980C7}"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pPr eaLnBrk="1" hangingPunct="1"/>
            <a:r>
              <a:rPr lang="en-GB" smtClean="0">
                <a:ea typeface="ＭＳ Ｐゴシック" pitchFamily="34" charset="-128"/>
              </a:rPr>
              <a:t>Outline your route to market (i.e. How does your product/service reach your customers so that you can get paid?). The three route to market strategies are direct sales, agents and/or distributors – the higher value and more technical the sale, the more likely you need a direct approach but this costs much more than going with distributors.  A mixed approach can sometimes be appropriate..  Existing and potential customers can be named with their customer logos.</a:t>
            </a:r>
          </a:p>
          <a:p>
            <a:pPr eaLnBrk="1" hangingPunct="1"/>
            <a:r>
              <a:rPr lang="en-GB" smtClean="0">
                <a:ea typeface="ＭＳ Ｐゴシック" pitchFamily="34" charset="-128"/>
              </a:rPr>
              <a:t>Outline the existing and/or proposed sales organisation here</a:t>
            </a:r>
          </a:p>
        </p:txBody>
      </p:sp>
      <p:sp>
        <p:nvSpPr>
          <p:cNvPr id="23556" name="Slide Number Placeholder 3"/>
          <p:cNvSpPr>
            <a:spLocks noGrp="1"/>
          </p:cNvSpPr>
          <p:nvPr>
            <p:ph type="sldNum" sz="quarter" idx="5"/>
          </p:nvPr>
        </p:nvSpPr>
        <p:spPr>
          <a:noFill/>
        </p:spPr>
        <p:txBody>
          <a:bodyPr/>
          <a:lstStyle/>
          <a:p>
            <a:fld id="{82478765-6F86-4C63-B1ED-6D66A03A6F5C}"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r>
              <a:rPr lang="en-GB" smtClean="0">
                <a:ea typeface="ＭＳ Ｐゴシック" pitchFamily="34" charset="-128"/>
              </a:rPr>
              <a:t>Outline the management team here identifying their experience and any gaps</a:t>
            </a:r>
          </a:p>
          <a:p>
            <a:r>
              <a:rPr lang="en-GB" smtClean="0">
                <a:ea typeface="ＭＳ Ｐゴシック" pitchFamily="34" charset="-128"/>
              </a:rPr>
              <a:t>How the team evolves over the next few years should be addressed</a:t>
            </a:r>
          </a:p>
          <a:p>
            <a:r>
              <a:rPr lang="en-GB" smtClean="0">
                <a:ea typeface="ＭＳ Ｐゴシック" pitchFamily="34" charset="-128"/>
              </a:rPr>
              <a:t>The use of non-executive directors and/or an advisory board is a distinct advantage.</a:t>
            </a:r>
          </a:p>
          <a:p>
            <a:r>
              <a:rPr lang="en-GB" b="1" u="sng" smtClean="0">
                <a:ea typeface="ＭＳ Ｐゴシック" pitchFamily="34" charset="-128"/>
              </a:rPr>
              <a:t>It may we worth showing an organisation chart including details of positions still to be filled (try and include photos of staff members)</a:t>
            </a:r>
          </a:p>
          <a:p>
            <a:endParaRPr lang="en-GB" b="1" u="sng" smtClean="0">
              <a:ea typeface="ＭＳ Ｐゴシック" pitchFamily="34" charset="-128"/>
            </a:endParaRPr>
          </a:p>
        </p:txBody>
      </p:sp>
      <p:sp>
        <p:nvSpPr>
          <p:cNvPr id="24580" name="Slide Number Placeholder 3"/>
          <p:cNvSpPr>
            <a:spLocks noGrp="1"/>
          </p:cNvSpPr>
          <p:nvPr>
            <p:ph type="sldNum" sz="quarter" idx="5"/>
          </p:nvPr>
        </p:nvSpPr>
        <p:spPr>
          <a:noFill/>
        </p:spPr>
        <p:txBody>
          <a:bodyPr/>
          <a:lstStyle/>
          <a:p>
            <a:fld id="{D050C239-13E7-4FF9-83D4-6C0FBE9445A1}"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p:spPr>
        <p:txBody>
          <a:bodyPr/>
          <a:lstStyle/>
          <a:p>
            <a:pPr eaLnBrk="1" hangingPunct="1"/>
            <a:r>
              <a:rPr lang="en-GB" smtClean="0">
                <a:ea typeface="ＭＳ Ｐゴシック" pitchFamily="34" charset="-128"/>
              </a:rPr>
              <a:t>This is a very useful ‘bucket’ slide which can be used to fill in gaps in what you wish to portray to the potential investor.</a:t>
            </a:r>
          </a:p>
          <a:p>
            <a:pPr eaLnBrk="1" hangingPunct="1"/>
            <a:r>
              <a:rPr lang="en-GB" smtClean="0">
                <a:ea typeface="ＭＳ Ｐゴシック" pitchFamily="34" charset="-128"/>
              </a:rPr>
              <a:t>Use milestones achieved and as well as milestones to be achieved in the future – the more that are ‘done’ the better since it provides a more compelling case than ‘will do’ – remember to date the milestones</a:t>
            </a:r>
          </a:p>
          <a:p>
            <a:pPr eaLnBrk="1" hangingPunct="1"/>
            <a:r>
              <a:rPr lang="en-GB" b="1" smtClean="0">
                <a:ea typeface="ＭＳ Ｐゴシック" pitchFamily="34" charset="-128"/>
              </a:rPr>
              <a:t>You may wish to show this as a chart: timeline shown be shown along the bottom ‘y’ axis and the milestones/achievements along the vertical ‘x’ axis</a:t>
            </a:r>
          </a:p>
        </p:txBody>
      </p:sp>
      <p:sp>
        <p:nvSpPr>
          <p:cNvPr id="25604" name="Slide Number Placeholder 3"/>
          <p:cNvSpPr>
            <a:spLocks noGrp="1"/>
          </p:cNvSpPr>
          <p:nvPr>
            <p:ph type="sldNum" sz="quarter" idx="5"/>
          </p:nvPr>
        </p:nvSpPr>
        <p:spPr>
          <a:noFill/>
        </p:spPr>
        <p:txBody>
          <a:bodyPr/>
          <a:lstStyle/>
          <a:p>
            <a:fld id="{2FDE013D-5D06-4D0C-ABFD-AEFAF5AC6E6D}"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pPr eaLnBrk="1" hangingPunct="1"/>
            <a:r>
              <a:rPr lang="en-GB" smtClean="0">
                <a:ea typeface="ＭＳ Ｐゴシック" pitchFamily="34" charset="-128"/>
              </a:rPr>
              <a:t>Outline here the risks and challenges with the investment – be honest!  Investors know that there are risks with investments – they want to know that you know what they are.</a:t>
            </a:r>
          </a:p>
          <a:p>
            <a:pPr eaLnBrk="1" hangingPunct="1"/>
            <a:r>
              <a:rPr lang="en-GB" b="1" u="sng" smtClean="0">
                <a:ea typeface="ＭＳ Ｐゴシック" pitchFamily="34" charset="-128"/>
              </a:rPr>
              <a:t>Detail how potential risks can be mitigated</a:t>
            </a:r>
          </a:p>
        </p:txBody>
      </p:sp>
      <p:sp>
        <p:nvSpPr>
          <p:cNvPr id="26628" name="Slide Number Placeholder 3"/>
          <p:cNvSpPr txBox="1">
            <a:spLocks noGrp="1"/>
          </p:cNvSpPr>
          <p:nvPr/>
        </p:nvSpPr>
        <p:spPr bwMode="auto">
          <a:xfrm>
            <a:off x="3851275" y="9428163"/>
            <a:ext cx="2946400" cy="498475"/>
          </a:xfrm>
          <a:prstGeom prst="rect">
            <a:avLst/>
          </a:prstGeom>
          <a:noFill/>
          <a:ln w="9525">
            <a:noFill/>
            <a:miter lim="800000"/>
            <a:headEnd/>
            <a:tailEnd/>
          </a:ln>
        </p:spPr>
        <p:txBody>
          <a:bodyPr lIns="91486" tIns="45742" rIns="91486" bIns="45742" anchor="b"/>
          <a:lstStyle/>
          <a:p>
            <a:pPr algn="r"/>
            <a:fld id="{3B5F4640-174C-4280-99EB-D26A68FA90DC}" type="slidenum">
              <a:rPr lang="en-US" sz="1200"/>
              <a:pPr algn="r"/>
              <a:t>9</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2A4ADB-8E1A-4174-8811-89D78EE1FDE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8FE4821-5947-4469-B9E9-59E3BC40996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07163" y="184150"/>
            <a:ext cx="20701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96863" y="184150"/>
            <a:ext cx="60579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745973-B81C-497A-9423-8A0AEEBD2C0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96863" y="184150"/>
            <a:ext cx="7772400" cy="471488"/>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296863" y="1155700"/>
            <a:ext cx="8280400" cy="4840288"/>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927E1F6-1BAC-4C77-8F93-689B7E466B58}"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96863" y="184150"/>
            <a:ext cx="8280400" cy="58118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4E5D107-2547-49D0-A3BA-34CF6A81CE4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2E364DA-209F-48BB-A423-92C9B83DC20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2C23A06-3B09-4406-B487-162E7437113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96863" y="1155700"/>
            <a:ext cx="4064000" cy="484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513263" y="1155700"/>
            <a:ext cx="4064000" cy="484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9642F9-D7DB-49C1-A0B5-BBE2B9769C0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22BB6DF-7FBC-4AE3-A489-1C45E787CA2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E824731-4F23-44EB-822C-A6B28DC4393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5181267-ABEF-410F-B39B-182B9EC423B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C3BDC2B-2257-41A8-80B5-CEA539CA680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E28995B-4251-46A1-B7AD-B93E683DA83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96863" y="184150"/>
            <a:ext cx="7772400" cy="4714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96863" y="1155700"/>
            <a:ext cx="8280400" cy="4840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ea typeface="ＭＳ Ｐゴシック" charset="-128"/>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ea typeface="ＭＳ Ｐゴシック" charset="-128"/>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ea typeface="ＭＳ Ｐゴシック" charset="-128"/>
              </a:defRPr>
            </a:lvl1pPr>
          </a:lstStyle>
          <a:p>
            <a:pPr>
              <a:defRPr/>
            </a:pPr>
            <a:fld id="{38C0B0B8-A417-4937-8B3A-8C3C7FC5DB9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algn="l" rtl="0" eaLnBrk="0" fontAlgn="base" hangingPunct="0">
        <a:spcBef>
          <a:spcPct val="0"/>
        </a:spcBef>
        <a:spcAft>
          <a:spcPct val="0"/>
        </a:spcAft>
        <a:defRPr sz="3000" b="1">
          <a:solidFill>
            <a:schemeClr val="tx2"/>
          </a:solidFill>
          <a:latin typeface="+mj-lt"/>
          <a:ea typeface="+mj-ea"/>
          <a:cs typeface="+mj-cs"/>
        </a:defRPr>
      </a:lvl1pPr>
      <a:lvl2pPr algn="l" rtl="0" eaLnBrk="0" fontAlgn="base" hangingPunct="0">
        <a:spcBef>
          <a:spcPct val="0"/>
        </a:spcBef>
        <a:spcAft>
          <a:spcPct val="0"/>
        </a:spcAft>
        <a:defRPr sz="3000" b="1">
          <a:solidFill>
            <a:schemeClr val="tx2"/>
          </a:solidFill>
          <a:latin typeface="Arial" charset="0"/>
          <a:ea typeface="ＭＳ Ｐゴシック" charset="-128"/>
        </a:defRPr>
      </a:lvl2pPr>
      <a:lvl3pPr algn="l" rtl="0" eaLnBrk="0" fontAlgn="base" hangingPunct="0">
        <a:spcBef>
          <a:spcPct val="0"/>
        </a:spcBef>
        <a:spcAft>
          <a:spcPct val="0"/>
        </a:spcAft>
        <a:defRPr sz="3000" b="1">
          <a:solidFill>
            <a:schemeClr val="tx2"/>
          </a:solidFill>
          <a:latin typeface="Arial" charset="0"/>
          <a:ea typeface="ＭＳ Ｐゴシック" charset="-128"/>
        </a:defRPr>
      </a:lvl3pPr>
      <a:lvl4pPr algn="l" rtl="0" eaLnBrk="0" fontAlgn="base" hangingPunct="0">
        <a:spcBef>
          <a:spcPct val="0"/>
        </a:spcBef>
        <a:spcAft>
          <a:spcPct val="0"/>
        </a:spcAft>
        <a:defRPr sz="3000" b="1">
          <a:solidFill>
            <a:schemeClr val="tx2"/>
          </a:solidFill>
          <a:latin typeface="Arial" charset="0"/>
          <a:ea typeface="ＭＳ Ｐゴシック" charset="-128"/>
        </a:defRPr>
      </a:lvl4pPr>
      <a:lvl5pPr algn="l" rtl="0" eaLnBrk="0" fontAlgn="base" hangingPunct="0">
        <a:spcBef>
          <a:spcPct val="0"/>
        </a:spcBef>
        <a:spcAft>
          <a:spcPct val="0"/>
        </a:spcAft>
        <a:defRPr sz="3000" b="1">
          <a:solidFill>
            <a:schemeClr val="tx2"/>
          </a:solidFill>
          <a:latin typeface="Arial" charset="0"/>
          <a:ea typeface="ＭＳ Ｐゴシック" charset="-128"/>
        </a:defRPr>
      </a:lvl5pPr>
      <a:lvl6pPr marL="457200" algn="l" rtl="0" fontAlgn="base">
        <a:spcBef>
          <a:spcPct val="0"/>
        </a:spcBef>
        <a:spcAft>
          <a:spcPct val="0"/>
        </a:spcAft>
        <a:defRPr sz="3000" b="1">
          <a:solidFill>
            <a:schemeClr val="tx2"/>
          </a:solidFill>
          <a:latin typeface="Arial" charset="0"/>
          <a:ea typeface="ＭＳ Ｐゴシック" charset="-128"/>
        </a:defRPr>
      </a:lvl6pPr>
      <a:lvl7pPr marL="914400" algn="l" rtl="0" fontAlgn="base">
        <a:spcBef>
          <a:spcPct val="0"/>
        </a:spcBef>
        <a:spcAft>
          <a:spcPct val="0"/>
        </a:spcAft>
        <a:defRPr sz="3000" b="1">
          <a:solidFill>
            <a:schemeClr val="tx2"/>
          </a:solidFill>
          <a:latin typeface="Arial" charset="0"/>
          <a:ea typeface="ＭＳ Ｐゴシック" charset="-128"/>
        </a:defRPr>
      </a:lvl7pPr>
      <a:lvl8pPr marL="1371600" algn="l" rtl="0" fontAlgn="base">
        <a:spcBef>
          <a:spcPct val="0"/>
        </a:spcBef>
        <a:spcAft>
          <a:spcPct val="0"/>
        </a:spcAft>
        <a:defRPr sz="3000" b="1">
          <a:solidFill>
            <a:schemeClr val="tx2"/>
          </a:solidFill>
          <a:latin typeface="Arial" charset="0"/>
          <a:ea typeface="ＭＳ Ｐゴシック" charset="-128"/>
        </a:defRPr>
      </a:lvl8pPr>
      <a:lvl9pPr marL="1828800" algn="l" rtl="0" fontAlgn="base">
        <a:spcBef>
          <a:spcPct val="0"/>
        </a:spcBef>
        <a:spcAft>
          <a:spcPct val="0"/>
        </a:spcAft>
        <a:defRPr sz="3000" b="1">
          <a:solidFill>
            <a:schemeClr val="tx2"/>
          </a:solidFill>
          <a:latin typeface="Arial" charset="0"/>
          <a:ea typeface="ＭＳ Ｐゴシック" charset="-128"/>
        </a:defRPr>
      </a:lvl9pPr>
    </p:titleStyle>
    <p:bodyStyle>
      <a:lvl1pPr marL="342900" indent="-342900" algn="l" rtl="0" eaLnBrk="0" fontAlgn="base" hangingPunct="0">
        <a:spcBef>
          <a:spcPct val="0"/>
        </a:spcBef>
        <a:spcAft>
          <a:spcPct val="0"/>
        </a:spcAft>
        <a:buChar char="•"/>
        <a:defRPr sz="2400">
          <a:solidFill>
            <a:schemeClr val="tx1"/>
          </a:solidFill>
          <a:latin typeface="+mn-lt"/>
          <a:ea typeface="+mn-ea"/>
          <a:cs typeface="+mn-cs"/>
        </a:defRPr>
      </a:lvl1pPr>
      <a:lvl2pPr marL="742950" indent="-390525" algn="l" rtl="0" eaLnBrk="0" fontAlgn="base" hangingPunct="0">
        <a:spcBef>
          <a:spcPct val="0"/>
        </a:spcBef>
        <a:spcAft>
          <a:spcPct val="0"/>
        </a:spcAft>
        <a:buChar char="–"/>
        <a:defRPr sz="2000">
          <a:solidFill>
            <a:schemeClr val="tx1"/>
          </a:solidFill>
          <a:latin typeface="+mn-lt"/>
          <a:ea typeface="+mn-ea"/>
        </a:defRPr>
      </a:lvl2pPr>
      <a:lvl3pPr marL="1058863" indent="-314325" algn="l" rtl="0" eaLnBrk="0" fontAlgn="base" hangingPunct="0">
        <a:spcBef>
          <a:spcPct val="0"/>
        </a:spcBef>
        <a:spcAft>
          <a:spcPct val="0"/>
        </a:spcAft>
        <a:buChar char="•"/>
        <a:defRPr sz="1200">
          <a:solidFill>
            <a:schemeClr val="tx1"/>
          </a:solidFill>
          <a:latin typeface="+mn-lt"/>
          <a:ea typeface="+mn-ea"/>
        </a:defRPr>
      </a:lvl3pPr>
      <a:lvl4pPr marL="1600200" indent="-228600" algn="l" rtl="0" eaLnBrk="0" fontAlgn="base" hangingPunct="0">
        <a:spcBef>
          <a:spcPct val="0"/>
        </a:spcBef>
        <a:spcAft>
          <a:spcPct val="0"/>
        </a:spcAft>
        <a:buChar char="–"/>
        <a:defRPr sz="2000">
          <a:solidFill>
            <a:schemeClr val="tx1"/>
          </a:solidFill>
          <a:latin typeface="+mn-lt"/>
          <a:ea typeface="+mn-ea"/>
        </a:defRPr>
      </a:lvl4pPr>
      <a:lvl5pPr marL="2057400" indent="-228600" algn="l" rtl="0" eaLnBrk="0" fontAlgn="base" hangingPunct="0">
        <a:spcBef>
          <a:spcPct val="0"/>
        </a:spcBef>
        <a:spcAft>
          <a:spcPct val="0"/>
        </a:spcAft>
        <a:buChar char="»"/>
        <a:defRPr sz="2000">
          <a:solidFill>
            <a:schemeClr val="tx1"/>
          </a:solidFill>
          <a:latin typeface="+mn-lt"/>
          <a:ea typeface="+mn-ea"/>
        </a:defRPr>
      </a:lvl5pPr>
      <a:lvl6pPr marL="2514600" indent="-228600" algn="l" rtl="0" fontAlgn="base">
        <a:spcBef>
          <a:spcPct val="0"/>
        </a:spcBef>
        <a:spcAft>
          <a:spcPct val="0"/>
        </a:spcAft>
        <a:buChar char="»"/>
        <a:defRPr sz="2000">
          <a:solidFill>
            <a:schemeClr val="tx1"/>
          </a:solidFill>
          <a:latin typeface="+mn-lt"/>
          <a:ea typeface="+mn-ea"/>
        </a:defRPr>
      </a:lvl6pPr>
      <a:lvl7pPr marL="2971800" indent="-228600" algn="l" rtl="0" fontAlgn="base">
        <a:spcBef>
          <a:spcPct val="0"/>
        </a:spcBef>
        <a:spcAft>
          <a:spcPct val="0"/>
        </a:spcAft>
        <a:buChar char="»"/>
        <a:defRPr sz="2000">
          <a:solidFill>
            <a:schemeClr val="tx1"/>
          </a:solidFill>
          <a:latin typeface="+mn-lt"/>
          <a:ea typeface="+mn-ea"/>
        </a:defRPr>
      </a:lvl7pPr>
      <a:lvl8pPr marL="3429000" indent="-228600" algn="l" rtl="0" fontAlgn="base">
        <a:spcBef>
          <a:spcPct val="0"/>
        </a:spcBef>
        <a:spcAft>
          <a:spcPct val="0"/>
        </a:spcAft>
        <a:buChar char="»"/>
        <a:defRPr sz="2000">
          <a:solidFill>
            <a:schemeClr val="tx1"/>
          </a:solidFill>
          <a:latin typeface="+mn-lt"/>
          <a:ea typeface="+mn-ea"/>
        </a:defRPr>
      </a:lvl8pPr>
      <a:lvl9pPr marL="3886200" indent="-228600" algn="l" rtl="0" fontAlgn="base">
        <a:spcBef>
          <a:spcPct val="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ChangeArrowheads="1"/>
          </p:cNvSpPr>
          <p:nvPr/>
        </p:nvSpPr>
        <p:spPr bwMode="auto">
          <a:xfrm>
            <a:off x="519113" y="1092200"/>
            <a:ext cx="8142287" cy="3381375"/>
          </a:xfrm>
          <a:prstGeom prst="rect">
            <a:avLst/>
          </a:prstGeom>
          <a:noFill/>
          <a:ln w="9525">
            <a:noFill/>
            <a:miter lim="800000"/>
            <a:headEnd/>
            <a:tailEnd/>
          </a:ln>
        </p:spPr>
        <p:txBody>
          <a:bodyPr anchor="ctr"/>
          <a:lstStyle/>
          <a:p>
            <a:pPr algn="ctr" eaLnBrk="1" hangingPunct="1"/>
            <a:endParaRPr lang="en-US" sz="4000" b="1"/>
          </a:p>
          <a:p>
            <a:pPr algn="ctr" eaLnBrk="1" hangingPunct="1"/>
            <a:endParaRPr lang="en-US" sz="4000" b="1"/>
          </a:p>
          <a:p>
            <a:pPr algn="ctr" eaLnBrk="1" hangingPunct="1"/>
            <a:r>
              <a:rPr lang="en-US" sz="4000" b="1"/>
              <a:t>Your Company Name</a:t>
            </a:r>
          </a:p>
          <a:p>
            <a:pPr algn="ctr" eaLnBrk="1" hangingPunct="1"/>
            <a:endParaRPr lang="en-US" sz="2000" b="1"/>
          </a:p>
          <a:p>
            <a:pPr algn="ctr" eaLnBrk="1" hangingPunct="1"/>
            <a:endParaRPr lang="en-US" sz="1600" b="1"/>
          </a:p>
          <a:p>
            <a:pPr algn="ctr" eaLnBrk="1" hangingPunct="1"/>
            <a:r>
              <a:rPr lang="en-US" sz="2000" b="1"/>
              <a:t>An Investment Opportunity</a:t>
            </a:r>
          </a:p>
          <a:p>
            <a:pPr algn="ctr" eaLnBrk="1" hangingPunct="1"/>
            <a:r>
              <a:rPr lang="en-US" sz="4000" b="1"/>
              <a:t/>
            </a:r>
            <a:br>
              <a:rPr lang="en-US" sz="4000" b="1"/>
            </a:br>
            <a:endParaRPr lang="en-US" sz="2200"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sz="3600" smtClean="0"/>
              <a:t>Financials</a:t>
            </a:r>
          </a:p>
        </p:txBody>
      </p:sp>
      <p:graphicFrame>
        <p:nvGraphicFramePr>
          <p:cNvPr id="6" name="Table 5"/>
          <p:cNvGraphicFramePr>
            <a:graphicFrameLocks noGrp="1"/>
          </p:cNvGraphicFramePr>
          <p:nvPr/>
        </p:nvGraphicFramePr>
        <p:xfrm>
          <a:off x="296863" y="1201738"/>
          <a:ext cx="8606835" cy="2664294"/>
        </p:xfrm>
        <a:graphic>
          <a:graphicData uri="http://schemas.openxmlformats.org/drawingml/2006/table">
            <a:tbl>
              <a:tblPr firstRow="1" bandRow="1">
                <a:tableStyleId>{5C22544A-7EE6-4342-B048-85BDC9FD1C3A}</a:tableStyleId>
              </a:tblPr>
              <a:tblGrid>
                <a:gridCol w="1800000"/>
                <a:gridCol w="972405"/>
                <a:gridCol w="972405"/>
                <a:gridCol w="972405"/>
                <a:gridCol w="972405"/>
                <a:gridCol w="972405"/>
                <a:gridCol w="972405"/>
                <a:gridCol w="972405"/>
              </a:tblGrid>
              <a:tr h="683709">
                <a:tc>
                  <a:txBody>
                    <a:bodyPr/>
                    <a:lstStyle/>
                    <a:p>
                      <a:r>
                        <a:rPr lang="en-GB" dirty="0" smtClean="0">
                          <a:solidFill>
                            <a:schemeClr val="tx1"/>
                          </a:solidFill>
                        </a:rPr>
                        <a:t>Year – 000s</a:t>
                      </a:r>
                    </a:p>
                    <a:p>
                      <a:r>
                        <a:rPr lang="en-GB" sz="1000" dirty="0" smtClean="0">
                          <a:solidFill>
                            <a:schemeClr val="tx1"/>
                          </a:solidFill>
                        </a:rPr>
                        <a:t>YE 31 December</a:t>
                      </a:r>
                      <a:endParaRPr lang="en-GB" sz="1000" dirty="0">
                        <a:solidFill>
                          <a:schemeClr val="tx1"/>
                        </a:solidFill>
                      </a:endParaRPr>
                    </a:p>
                  </a:txBody>
                  <a:tcPr/>
                </a:tc>
                <a:tc>
                  <a:txBody>
                    <a:bodyPr/>
                    <a:lstStyle/>
                    <a:p>
                      <a:pPr algn="ctr"/>
                      <a:r>
                        <a:rPr lang="en-GB" dirty="0" smtClean="0">
                          <a:solidFill>
                            <a:schemeClr val="tx1"/>
                          </a:solidFill>
                        </a:rPr>
                        <a:t>Last Yr</a:t>
                      </a:r>
                      <a:endParaRPr lang="en-GB" dirty="0">
                        <a:solidFill>
                          <a:schemeClr val="tx1"/>
                        </a:solidFill>
                      </a:endParaRPr>
                    </a:p>
                  </a:txBody>
                  <a:tcPr/>
                </a:tc>
                <a:tc>
                  <a:txBody>
                    <a:bodyPr/>
                    <a:lstStyle/>
                    <a:p>
                      <a:pPr algn="ctr"/>
                      <a:r>
                        <a:rPr lang="en-GB" dirty="0" smtClean="0">
                          <a:solidFill>
                            <a:schemeClr val="tx1"/>
                          </a:solidFill>
                        </a:rPr>
                        <a:t>This Yr</a:t>
                      </a:r>
                      <a:endParaRPr lang="en-GB" dirty="0">
                        <a:solidFill>
                          <a:schemeClr val="tx1"/>
                        </a:solidFill>
                      </a:endParaRPr>
                    </a:p>
                  </a:txBody>
                  <a:tcPr/>
                </a:tc>
                <a:tc>
                  <a:txBody>
                    <a:bodyPr/>
                    <a:lstStyle/>
                    <a:p>
                      <a:pPr algn="ctr"/>
                      <a:r>
                        <a:rPr lang="en-GB" dirty="0" smtClean="0">
                          <a:solidFill>
                            <a:schemeClr val="tx1"/>
                          </a:solidFill>
                        </a:rPr>
                        <a:t>Yr1</a:t>
                      </a:r>
                      <a:endParaRPr lang="en-GB" dirty="0">
                        <a:solidFill>
                          <a:schemeClr val="tx1"/>
                        </a:solidFill>
                      </a:endParaRPr>
                    </a:p>
                  </a:txBody>
                  <a:tcPr/>
                </a:tc>
                <a:tc>
                  <a:txBody>
                    <a:bodyPr/>
                    <a:lstStyle/>
                    <a:p>
                      <a:pPr algn="ctr"/>
                      <a:r>
                        <a:rPr lang="en-GB" dirty="0" smtClean="0">
                          <a:solidFill>
                            <a:schemeClr val="tx1"/>
                          </a:solidFill>
                        </a:rPr>
                        <a:t>Yr2</a:t>
                      </a:r>
                      <a:endParaRPr lang="en-GB" dirty="0">
                        <a:solidFill>
                          <a:schemeClr val="tx1"/>
                        </a:solidFill>
                      </a:endParaRPr>
                    </a:p>
                  </a:txBody>
                  <a:tcPr/>
                </a:tc>
                <a:tc>
                  <a:txBody>
                    <a:bodyPr/>
                    <a:lstStyle/>
                    <a:p>
                      <a:pPr algn="ctr"/>
                      <a:r>
                        <a:rPr lang="en-GB" dirty="0" smtClean="0">
                          <a:solidFill>
                            <a:schemeClr val="tx1"/>
                          </a:solidFill>
                        </a:rPr>
                        <a:t>Yr3</a:t>
                      </a:r>
                      <a:endParaRPr lang="en-GB" dirty="0">
                        <a:solidFill>
                          <a:schemeClr val="tx1"/>
                        </a:solidFill>
                      </a:endParaRPr>
                    </a:p>
                  </a:txBody>
                  <a:tcPr/>
                </a:tc>
                <a:tc>
                  <a:txBody>
                    <a:bodyPr/>
                    <a:lstStyle/>
                    <a:p>
                      <a:pPr algn="ctr"/>
                      <a:r>
                        <a:rPr lang="en-GB" dirty="0" smtClean="0">
                          <a:solidFill>
                            <a:schemeClr val="tx1"/>
                          </a:solidFill>
                        </a:rPr>
                        <a:t>Yr4</a:t>
                      </a:r>
                      <a:endParaRPr lang="en-GB" dirty="0">
                        <a:solidFill>
                          <a:schemeClr val="tx1"/>
                        </a:solidFill>
                      </a:endParaRPr>
                    </a:p>
                  </a:txBody>
                  <a:tcPr/>
                </a:tc>
                <a:tc>
                  <a:txBody>
                    <a:bodyPr/>
                    <a:lstStyle/>
                    <a:p>
                      <a:pPr algn="ctr"/>
                      <a:r>
                        <a:rPr lang="en-GB" dirty="0" smtClean="0">
                          <a:solidFill>
                            <a:schemeClr val="tx1"/>
                          </a:solidFill>
                        </a:rPr>
                        <a:t>Yr5</a:t>
                      </a:r>
                      <a:endParaRPr lang="en-GB" dirty="0">
                        <a:solidFill>
                          <a:schemeClr val="tx1"/>
                        </a:solidFill>
                      </a:endParaRPr>
                    </a:p>
                  </a:txBody>
                  <a:tcPr/>
                </a:tc>
              </a:tr>
              <a:tr h="396117">
                <a:tc>
                  <a:txBody>
                    <a:bodyPr/>
                    <a:lstStyle/>
                    <a:p>
                      <a:r>
                        <a:rPr lang="en-GB" dirty="0" smtClean="0"/>
                        <a:t>Turnover</a:t>
                      </a:r>
                      <a:endParaRPr lang="en-GB" dirty="0"/>
                    </a:p>
                  </a:txBody>
                  <a:tcPr/>
                </a:tc>
                <a:tc>
                  <a:txBody>
                    <a:bodyPr/>
                    <a:lstStyle/>
                    <a:p>
                      <a:pPr algn="r"/>
                      <a:endParaRPr lang="en-GB" dirty="0"/>
                    </a:p>
                  </a:txBody>
                  <a:tcPr/>
                </a:tc>
                <a:tc>
                  <a:txBody>
                    <a:bodyPr/>
                    <a:lstStyle/>
                    <a:p>
                      <a:pPr algn="r"/>
                      <a:endParaRPr lang="en-GB" dirty="0"/>
                    </a:p>
                  </a:txBody>
                  <a:tcPr/>
                </a:tc>
                <a:tc>
                  <a:txBody>
                    <a:bodyPr/>
                    <a:lstStyle/>
                    <a:p>
                      <a:pPr algn="r"/>
                      <a:endParaRPr lang="en-GB"/>
                    </a:p>
                  </a:txBody>
                  <a:tcPr/>
                </a:tc>
                <a:tc>
                  <a:txBody>
                    <a:bodyPr/>
                    <a:lstStyle/>
                    <a:p>
                      <a:pPr algn="r"/>
                      <a:endParaRPr lang="en-GB"/>
                    </a:p>
                  </a:txBody>
                  <a:tcPr/>
                </a:tc>
                <a:tc>
                  <a:txBody>
                    <a:bodyPr/>
                    <a:lstStyle/>
                    <a:p>
                      <a:pPr algn="r"/>
                      <a:endParaRPr lang="en-GB"/>
                    </a:p>
                  </a:txBody>
                  <a:tcPr/>
                </a:tc>
                <a:tc>
                  <a:txBody>
                    <a:bodyPr/>
                    <a:lstStyle/>
                    <a:p>
                      <a:pPr algn="r"/>
                      <a:endParaRPr lang="en-GB"/>
                    </a:p>
                  </a:txBody>
                  <a:tcPr/>
                </a:tc>
                <a:tc>
                  <a:txBody>
                    <a:bodyPr/>
                    <a:lstStyle/>
                    <a:p>
                      <a:pPr algn="r"/>
                      <a:endParaRPr lang="en-GB"/>
                    </a:p>
                  </a:txBody>
                  <a:tcPr/>
                </a:tc>
              </a:tr>
              <a:tr h="396117">
                <a:tc>
                  <a:txBody>
                    <a:bodyPr/>
                    <a:lstStyle/>
                    <a:p>
                      <a:r>
                        <a:rPr lang="en-GB" dirty="0" smtClean="0"/>
                        <a:t>Gross profit</a:t>
                      </a:r>
                      <a:endParaRPr lang="en-GB" dirty="0"/>
                    </a:p>
                  </a:txBody>
                  <a:tcPr/>
                </a:tc>
                <a:tc>
                  <a:txBody>
                    <a:bodyPr/>
                    <a:lstStyle/>
                    <a:p>
                      <a:pPr algn="r"/>
                      <a:endParaRPr lang="en-GB" dirty="0"/>
                    </a:p>
                  </a:txBody>
                  <a:tcPr/>
                </a:tc>
                <a:tc>
                  <a:txBody>
                    <a:bodyPr/>
                    <a:lstStyle/>
                    <a:p>
                      <a:pPr algn="r"/>
                      <a:endParaRPr lang="en-GB"/>
                    </a:p>
                  </a:txBody>
                  <a:tcPr/>
                </a:tc>
                <a:tc>
                  <a:txBody>
                    <a:bodyPr/>
                    <a:lstStyle/>
                    <a:p>
                      <a:pPr algn="r"/>
                      <a:endParaRPr lang="en-GB" dirty="0"/>
                    </a:p>
                  </a:txBody>
                  <a:tcPr/>
                </a:tc>
                <a:tc>
                  <a:txBody>
                    <a:bodyPr/>
                    <a:lstStyle/>
                    <a:p>
                      <a:pPr algn="r"/>
                      <a:endParaRPr lang="en-GB" dirty="0"/>
                    </a:p>
                  </a:txBody>
                  <a:tcPr/>
                </a:tc>
                <a:tc>
                  <a:txBody>
                    <a:bodyPr/>
                    <a:lstStyle/>
                    <a:p>
                      <a:pPr algn="r"/>
                      <a:endParaRPr lang="en-GB"/>
                    </a:p>
                  </a:txBody>
                  <a:tcPr/>
                </a:tc>
                <a:tc>
                  <a:txBody>
                    <a:bodyPr/>
                    <a:lstStyle/>
                    <a:p>
                      <a:pPr algn="r"/>
                      <a:endParaRPr lang="en-GB"/>
                    </a:p>
                  </a:txBody>
                  <a:tcPr/>
                </a:tc>
                <a:tc>
                  <a:txBody>
                    <a:bodyPr/>
                    <a:lstStyle/>
                    <a:p>
                      <a:pPr algn="r"/>
                      <a:endParaRPr lang="en-GB"/>
                    </a:p>
                  </a:txBody>
                  <a:tcPr/>
                </a:tc>
              </a:tr>
              <a:tr h="396117">
                <a:tc>
                  <a:txBody>
                    <a:bodyPr/>
                    <a:lstStyle/>
                    <a:p>
                      <a:r>
                        <a:rPr lang="en-GB" dirty="0" smtClean="0"/>
                        <a:t>GP %</a:t>
                      </a:r>
                      <a:endParaRPr lang="en-GB" dirty="0"/>
                    </a:p>
                  </a:txBody>
                  <a:tcPr/>
                </a:tc>
                <a:tc>
                  <a:txBody>
                    <a:bodyPr/>
                    <a:lstStyle/>
                    <a:p>
                      <a:pPr algn="r"/>
                      <a:endParaRPr lang="en-GB"/>
                    </a:p>
                  </a:txBody>
                  <a:tcPr/>
                </a:tc>
                <a:tc>
                  <a:txBody>
                    <a:bodyPr/>
                    <a:lstStyle/>
                    <a:p>
                      <a:pPr algn="r"/>
                      <a:endParaRPr lang="en-GB"/>
                    </a:p>
                  </a:txBody>
                  <a:tcPr/>
                </a:tc>
                <a:tc>
                  <a:txBody>
                    <a:bodyPr/>
                    <a:lstStyle/>
                    <a:p>
                      <a:pPr algn="r"/>
                      <a:endParaRPr lang="en-GB"/>
                    </a:p>
                  </a:txBody>
                  <a:tcPr/>
                </a:tc>
                <a:tc>
                  <a:txBody>
                    <a:bodyPr/>
                    <a:lstStyle/>
                    <a:p>
                      <a:pPr algn="r"/>
                      <a:endParaRPr lang="en-GB" dirty="0"/>
                    </a:p>
                  </a:txBody>
                  <a:tcPr/>
                </a:tc>
                <a:tc>
                  <a:txBody>
                    <a:bodyPr/>
                    <a:lstStyle/>
                    <a:p>
                      <a:pPr algn="r"/>
                      <a:endParaRPr lang="en-GB" dirty="0"/>
                    </a:p>
                  </a:txBody>
                  <a:tcPr/>
                </a:tc>
                <a:tc>
                  <a:txBody>
                    <a:bodyPr/>
                    <a:lstStyle/>
                    <a:p>
                      <a:pPr algn="r"/>
                      <a:endParaRPr lang="en-GB"/>
                    </a:p>
                  </a:txBody>
                  <a:tcPr/>
                </a:tc>
                <a:tc>
                  <a:txBody>
                    <a:bodyPr/>
                    <a:lstStyle/>
                    <a:p>
                      <a:pPr algn="r"/>
                      <a:endParaRPr lang="en-GB"/>
                    </a:p>
                  </a:txBody>
                  <a:tcPr/>
                </a:tc>
              </a:tr>
              <a:tr h="396117">
                <a:tc>
                  <a:txBody>
                    <a:bodyPr/>
                    <a:lstStyle/>
                    <a:p>
                      <a:r>
                        <a:rPr lang="en-GB" dirty="0" smtClean="0"/>
                        <a:t>Operating</a:t>
                      </a:r>
                      <a:r>
                        <a:rPr lang="en-GB" baseline="0" dirty="0" smtClean="0"/>
                        <a:t> profit</a:t>
                      </a:r>
                      <a:endParaRPr lang="en-GB" dirty="0"/>
                    </a:p>
                  </a:txBody>
                  <a:tcPr/>
                </a:tc>
                <a:tc>
                  <a:txBody>
                    <a:bodyPr/>
                    <a:lstStyle/>
                    <a:p>
                      <a:pPr algn="r"/>
                      <a:endParaRPr lang="en-GB"/>
                    </a:p>
                  </a:txBody>
                  <a:tcPr/>
                </a:tc>
                <a:tc>
                  <a:txBody>
                    <a:bodyPr/>
                    <a:lstStyle/>
                    <a:p>
                      <a:pPr algn="r"/>
                      <a:endParaRPr lang="en-GB"/>
                    </a:p>
                  </a:txBody>
                  <a:tcPr/>
                </a:tc>
                <a:tc>
                  <a:txBody>
                    <a:bodyPr/>
                    <a:lstStyle/>
                    <a:p>
                      <a:pPr algn="r"/>
                      <a:endParaRPr lang="en-GB"/>
                    </a:p>
                  </a:txBody>
                  <a:tcPr/>
                </a:tc>
                <a:tc>
                  <a:txBody>
                    <a:bodyPr/>
                    <a:lstStyle/>
                    <a:p>
                      <a:pPr algn="r"/>
                      <a:endParaRPr lang="en-GB"/>
                    </a:p>
                  </a:txBody>
                  <a:tcPr/>
                </a:tc>
                <a:tc>
                  <a:txBody>
                    <a:bodyPr/>
                    <a:lstStyle/>
                    <a:p>
                      <a:pPr algn="r"/>
                      <a:endParaRPr lang="en-GB" dirty="0"/>
                    </a:p>
                  </a:txBody>
                  <a:tcPr/>
                </a:tc>
                <a:tc>
                  <a:txBody>
                    <a:bodyPr/>
                    <a:lstStyle/>
                    <a:p>
                      <a:pPr algn="r"/>
                      <a:endParaRPr lang="en-GB" dirty="0"/>
                    </a:p>
                  </a:txBody>
                  <a:tcPr/>
                </a:tc>
                <a:tc>
                  <a:txBody>
                    <a:bodyPr/>
                    <a:lstStyle/>
                    <a:p>
                      <a:pPr algn="r"/>
                      <a:endParaRPr lang="en-GB"/>
                    </a:p>
                  </a:txBody>
                  <a:tcPr/>
                </a:tc>
              </a:tr>
              <a:tr h="396117">
                <a:tc>
                  <a:txBody>
                    <a:bodyPr/>
                    <a:lstStyle/>
                    <a:p>
                      <a:r>
                        <a:rPr lang="en-GB" dirty="0" smtClean="0"/>
                        <a:t>OP</a:t>
                      </a:r>
                      <a:r>
                        <a:rPr lang="en-GB" baseline="0" dirty="0" smtClean="0"/>
                        <a:t> %</a:t>
                      </a:r>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sz="3600" smtClean="0"/>
              <a:t>Funding</a:t>
            </a:r>
          </a:p>
        </p:txBody>
      </p:sp>
      <p:graphicFrame>
        <p:nvGraphicFramePr>
          <p:cNvPr id="4" name="Table 3"/>
          <p:cNvGraphicFramePr>
            <a:graphicFrameLocks noGrp="1"/>
          </p:cNvGraphicFramePr>
          <p:nvPr/>
        </p:nvGraphicFramePr>
        <p:xfrm>
          <a:off x="811213" y="1201738"/>
          <a:ext cx="6608762" cy="2921000"/>
        </p:xfrm>
        <a:graphic>
          <a:graphicData uri="http://schemas.openxmlformats.org/drawingml/2006/table">
            <a:tbl>
              <a:tblPr firstRow="1" bandRow="1">
                <a:tableStyleId>{5C22544A-7EE6-4342-B048-85BDC9FD1C3A}</a:tableStyleId>
              </a:tblPr>
              <a:tblGrid>
                <a:gridCol w="3304428"/>
                <a:gridCol w="3304428"/>
              </a:tblGrid>
              <a:tr h="486840">
                <a:tc>
                  <a:txBody>
                    <a:bodyPr/>
                    <a:lstStyle/>
                    <a:p>
                      <a:r>
                        <a:rPr lang="en-GB" dirty="0" smtClean="0">
                          <a:solidFill>
                            <a:schemeClr val="tx1"/>
                          </a:solidFill>
                        </a:rPr>
                        <a:t>Use of funds</a:t>
                      </a:r>
                      <a:endParaRPr lang="en-GB" dirty="0">
                        <a:solidFill>
                          <a:schemeClr val="tx1"/>
                        </a:solidFill>
                      </a:endParaRPr>
                    </a:p>
                  </a:txBody>
                  <a:tcPr/>
                </a:tc>
                <a:tc>
                  <a:txBody>
                    <a:bodyPr/>
                    <a:lstStyle/>
                    <a:p>
                      <a:pPr algn="r"/>
                      <a:r>
                        <a:rPr lang="en-GB" dirty="0" smtClean="0">
                          <a:solidFill>
                            <a:schemeClr val="tx1"/>
                          </a:solidFill>
                        </a:rPr>
                        <a:t>000s</a:t>
                      </a:r>
                      <a:endParaRPr lang="en-GB" dirty="0">
                        <a:solidFill>
                          <a:schemeClr val="tx1"/>
                        </a:solidFill>
                      </a:endParaRPr>
                    </a:p>
                  </a:txBody>
                  <a:tcPr/>
                </a:tc>
              </a:tr>
              <a:tr h="486840">
                <a:tc>
                  <a:txBody>
                    <a:bodyPr/>
                    <a:lstStyle/>
                    <a:p>
                      <a:r>
                        <a:rPr lang="en-GB" dirty="0" smtClean="0"/>
                        <a:t>Development</a:t>
                      </a:r>
                      <a:r>
                        <a:rPr lang="en-GB" baseline="0" dirty="0" smtClean="0"/>
                        <a:t> costs</a:t>
                      </a:r>
                      <a:endParaRPr lang="en-GB" dirty="0"/>
                    </a:p>
                  </a:txBody>
                  <a:tcPr/>
                </a:tc>
                <a:tc>
                  <a:txBody>
                    <a:bodyPr/>
                    <a:lstStyle/>
                    <a:p>
                      <a:pPr algn="r"/>
                      <a:endParaRPr lang="en-GB" dirty="0"/>
                    </a:p>
                  </a:txBody>
                  <a:tcPr/>
                </a:tc>
              </a:tr>
              <a:tr h="486840">
                <a:tc>
                  <a:txBody>
                    <a:bodyPr/>
                    <a:lstStyle/>
                    <a:p>
                      <a:r>
                        <a:rPr lang="en-GB" dirty="0" smtClean="0"/>
                        <a:t>Working</a:t>
                      </a:r>
                      <a:r>
                        <a:rPr lang="en-GB" baseline="0" dirty="0" smtClean="0"/>
                        <a:t> capital</a:t>
                      </a:r>
                      <a:endParaRPr lang="en-GB" dirty="0"/>
                    </a:p>
                  </a:txBody>
                  <a:tcPr/>
                </a:tc>
                <a:tc>
                  <a:txBody>
                    <a:bodyPr/>
                    <a:lstStyle/>
                    <a:p>
                      <a:pPr algn="r"/>
                      <a:endParaRPr lang="en-GB" dirty="0"/>
                    </a:p>
                  </a:txBody>
                  <a:tcPr/>
                </a:tc>
              </a:tr>
              <a:tr h="486840">
                <a:tc>
                  <a:txBody>
                    <a:bodyPr/>
                    <a:lstStyle/>
                    <a:p>
                      <a:r>
                        <a:rPr lang="en-GB" dirty="0" smtClean="0"/>
                        <a:t>Initial losses</a:t>
                      </a:r>
                      <a:endParaRPr lang="en-GB" dirty="0"/>
                    </a:p>
                  </a:txBody>
                  <a:tcPr/>
                </a:tc>
                <a:tc>
                  <a:txBody>
                    <a:bodyPr/>
                    <a:lstStyle/>
                    <a:p>
                      <a:pPr algn="r"/>
                      <a:endParaRPr lang="en-GB" dirty="0"/>
                    </a:p>
                  </a:txBody>
                  <a:tcPr/>
                </a:tc>
              </a:tr>
              <a:tr h="486840">
                <a:tc>
                  <a:txBody>
                    <a:bodyPr/>
                    <a:lstStyle/>
                    <a:p>
                      <a:r>
                        <a:rPr lang="en-GB" dirty="0" smtClean="0"/>
                        <a:t>Capital expenditure</a:t>
                      </a:r>
                      <a:endParaRPr lang="en-GB" dirty="0"/>
                    </a:p>
                  </a:txBody>
                  <a:tcPr/>
                </a:tc>
                <a:tc>
                  <a:txBody>
                    <a:bodyPr/>
                    <a:lstStyle/>
                    <a:p>
                      <a:pPr algn="r"/>
                      <a:endParaRPr lang="en-GB" dirty="0"/>
                    </a:p>
                  </a:txBody>
                  <a:tcPr/>
                </a:tc>
              </a:tr>
              <a:tr h="486840">
                <a:tc>
                  <a:txBody>
                    <a:bodyPr/>
                    <a:lstStyle/>
                    <a:p>
                      <a:r>
                        <a:rPr lang="en-GB" dirty="0" smtClean="0"/>
                        <a:t>Total</a:t>
                      </a:r>
                      <a:endParaRPr lang="en-GB" dirty="0"/>
                    </a:p>
                  </a:txBody>
                  <a:tcPr/>
                </a:tc>
                <a:tc>
                  <a:txBody>
                    <a:bodyPr/>
                    <a:lstStyle/>
                    <a:p>
                      <a:pPr algn="r"/>
                      <a:endParaRPr lang="en-GB"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GB" sz="3600" smtClean="0"/>
              <a:t>Funding</a:t>
            </a:r>
          </a:p>
        </p:txBody>
      </p:sp>
      <p:graphicFrame>
        <p:nvGraphicFramePr>
          <p:cNvPr id="5" name="Table 4"/>
          <p:cNvGraphicFramePr>
            <a:graphicFrameLocks noGrp="1"/>
          </p:cNvGraphicFramePr>
          <p:nvPr/>
        </p:nvGraphicFramePr>
        <p:xfrm>
          <a:off x="555625" y="1014413"/>
          <a:ext cx="6534150" cy="3030537"/>
        </p:xfrm>
        <a:graphic>
          <a:graphicData uri="http://schemas.openxmlformats.org/drawingml/2006/table">
            <a:tbl>
              <a:tblPr firstRow="1" bandRow="1">
                <a:tableStyleId>{5C22544A-7EE6-4342-B048-85BDC9FD1C3A}</a:tableStyleId>
              </a:tblPr>
              <a:tblGrid>
                <a:gridCol w="2808000"/>
                <a:gridCol w="1548000"/>
                <a:gridCol w="2178424"/>
              </a:tblGrid>
              <a:tr h="432657">
                <a:tc>
                  <a:txBody>
                    <a:bodyPr/>
                    <a:lstStyle/>
                    <a:p>
                      <a:r>
                        <a:rPr lang="en-GB" dirty="0" smtClean="0">
                          <a:solidFill>
                            <a:schemeClr val="tx1"/>
                          </a:solidFill>
                        </a:rPr>
                        <a:t>Source</a:t>
                      </a:r>
                      <a:r>
                        <a:rPr lang="en-GB" baseline="0" dirty="0" smtClean="0">
                          <a:solidFill>
                            <a:schemeClr val="tx1"/>
                          </a:solidFill>
                        </a:rPr>
                        <a:t> of funds</a:t>
                      </a:r>
                      <a:endParaRPr lang="en-GB" dirty="0">
                        <a:solidFill>
                          <a:schemeClr val="tx1"/>
                        </a:solidFill>
                      </a:endParaRPr>
                    </a:p>
                  </a:txBody>
                  <a:tcPr/>
                </a:tc>
                <a:tc>
                  <a:txBody>
                    <a:bodyPr/>
                    <a:lstStyle/>
                    <a:p>
                      <a:pPr algn="r"/>
                      <a:r>
                        <a:rPr lang="en-GB" dirty="0" smtClean="0">
                          <a:solidFill>
                            <a:schemeClr val="tx1"/>
                          </a:solidFill>
                        </a:rPr>
                        <a:t>000s</a:t>
                      </a:r>
                      <a:endParaRPr lang="en-GB" dirty="0">
                        <a:solidFill>
                          <a:schemeClr val="tx1"/>
                        </a:solidFill>
                      </a:endParaRPr>
                    </a:p>
                  </a:txBody>
                  <a:tcPr/>
                </a:tc>
                <a:tc>
                  <a:txBody>
                    <a:bodyPr/>
                    <a:lstStyle/>
                    <a:p>
                      <a:pPr algn="r"/>
                      <a:r>
                        <a:rPr lang="en-GB" dirty="0" smtClean="0">
                          <a:solidFill>
                            <a:schemeClr val="tx1"/>
                          </a:solidFill>
                        </a:rPr>
                        <a:t>Status</a:t>
                      </a:r>
                      <a:endParaRPr lang="en-GB" dirty="0">
                        <a:solidFill>
                          <a:schemeClr val="tx1"/>
                        </a:solidFill>
                      </a:endParaRPr>
                    </a:p>
                  </a:txBody>
                  <a:tcPr/>
                </a:tc>
              </a:tr>
              <a:tr h="432657">
                <a:tc>
                  <a:txBody>
                    <a:bodyPr/>
                    <a:lstStyle/>
                    <a:p>
                      <a:r>
                        <a:rPr lang="en-GB" dirty="0" smtClean="0"/>
                        <a:t>Promoters</a:t>
                      </a:r>
                      <a:endParaRPr lang="en-GB" dirty="0"/>
                    </a:p>
                  </a:txBody>
                  <a:tcPr/>
                </a:tc>
                <a:tc>
                  <a:txBody>
                    <a:bodyPr/>
                    <a:lstStyle/>
                    <a:p>
                      <a:pPr algn="r"/>
                      <a:endParaRPr lang="en-GB" dirty="0"/>
                    </a:p>
                  </a:txBody>
                  <a:tcPr/>
                </a:tc>
                <a:tc>
                  <a:txBody>
                    <a:bodyPr/>
                    <a:lstStyle/>
                    <a:p>
                      <a:pPr algn="r"/>
                      <a:r>
                        <a:rPr lang="en-GB" dirty="0" smtClean="0"/>
                        <a:t>Committed</a:t>
                      </a:r>
                      <a:endParaRPr lang="en-GB" dirty="0"/>
                    </a:p>
                  </a:txBody>
                  <a:tcPr/>
                </a:tc>
              </a:tr>
              <a:tr h="432657">
                <a:tc>
                  <a:txBody>
                    <a:bodyPr/>
                    <a:lstStyle/>
                    <a:p>
                      <a:r>
                        <a:rPr lang="en-GB" dirty="0" smtClean="0"/>
                        <a:t>External</a:t>
                      </a:r>
                      <a:r>
                        <a:rPr lang="en-GB" baseline="0" dirty="0" smtClean="0"/>
                        <a:t> equity – VC</a:t>
                      </a:r>
                      <a:endParaRPr lang="en-GB" dirty="0"/>
                    </a:p>
                  </a:txBody>
                  <a:tcPr/>
                </a:tc>
                <a:tc>
                  <a:txBody>
                    <a:bodyPr/>
                    <a:lstStyle/>
                    <a:p>
                      <a:pPr algn="r"/>
                      <a:endParaRPr lang="en-GB" dirty="0"/>
                    </a:p>
                  </a:txBody>
                  <a:tcPr/>
                </a:tc>
                <a:tc>
                  <a:txBody>
                    <a:bodyPr/>
                    <a:lstStyle/>
                    <a:p>
                      <a:pPr algn="r"/>
                      <a:r>
                        <a:rPr lang="en-GB" dirty="0" smtClean="0"/>
                        <a:t>Pitching</a:t>
                      </a:r>
                      <a:endParaRPr lang="en-GB" dirty="0"/>
                    </a:p>
                  </a:txBody>
                  <a:tcPr/>
                </a:tc>
              </a:tr>
              <a:tr h="432657">
                <a:tc>
                  <a:txBody>
                    <a:bodyPr/>
                    <a:lstStyle/>
                    <a:p>
                      <a:r>
                        <a:rPr lang="en-GB" dirty="0" smtClean="0"/>
                        <a:t>External equity – privates</a:t>
                      </a:r>
                      <a:r>
                        <a:rPr lang="en-GB" baseline="0" dirty="0" smtClean="0"/>
                        <a:t> </a:t>
                      </a:r>
                      <a:endParaRPr lang="en-GB" dirty="0"/>
                    </a:p>
                  </a:txBody>
                  <a:tcPr/>
                </a:tc>
                <a:tc>
                  <a:txBody>
                    <a:bodyPr/>
                    <a:lstStyle/>
                    <a:p>
                      <a:pPr algn="r"/>
                      <a:endParaRPr lang="en-GB"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GB" dirty="0" smtClean="0"/>
                        <a:t>Pitching</a:t>
                      </a:r>
                      <a:endParaRPr lang="en-GB" dirty="0"/>
                    </a:p>
                  </a:txBody>
                  <a:tcPr/>
                </a:tc>
              </a:tr>
              <a:tr h="434360">
                <a:tc>
                  <a:txBody>
                    <a:bodyPr/>
                    <a:lstStyle/>
                    <a:p>
                      <a:r>
                        <a:rPr lang="en-GB" dirty="0" smtClean="0"/>
                        <a:t>Government</a:t>
                      </a:r>
                      <a:r>
                        <a:rPr lang="en-GB" baseline="0" dirty="0" smtClean="0"/>
                        <a:t> agency</a:t>
                      </a:r>
                      <a:endParaRPr lang="en-GB" dirty="0"/>
                    </a:p>
                  </a:txBody>
                  <a:tcPr/>
                </a:tc>
                <a:tc>
                  <a:txBody>
                    <a:bodyPr/>
                    <a:lstStyle/>
                    <a:p>
                      <a:pPr algn="r"/>
                      <a:endParaRPr lang="en-GB" dirty="0"/>
                    </a:p>
                  </a:txBody>
                  <a:tcPr/>
                </a:tc>
                <a:tc>
                  <a:txBody>
                    <a:bodyPr/>
                    <a:lstStyle/>
                    <a:p>
                      <a:pPr algn="r"/>
                      <a:r>
                        <a:rPr lang="en-GB" dirty="0" smtClean="0"/>
                        <a:t>Subject to raise</a:t>
                      </a:r>
                      <a:endParaRPr lang="en-GB" dirty="0"/>
                    </a:p>
                  </a:txBody>
                  <a:tcPr/>
                </a:tc>
              </a:tr>
              <a:tr h="432657">
                <a:tc>
                  <a:txBody>
                    <a:bodyPr/>
                    <a:lstStyle/>
                    <a:p>
                      <a:r>
                        <a:rPr lang="en-GB" dirty="0" smtClean="0"/>
                        <a:t>Bank debt</a:t>
                      </a:r>
                      <a:endParaRPr lang="en-GB" dirty="0"/>
                    </a:p>
                  </a:txBody>
                  <a:tcPr/>
                </a:tc>
                <a:tc>
                  <a:txBody>
                    <a:bodyPr/>
                    <a:lstStyle/>
                    <a:p>
                      <a:pPr algn="r"/>
                      <a:endParaRPr lang="en-GB" dirty="0"/>
                    </a:p>
                  </a:txBody>
                  <a:tcPr/>
                </a:tc>
                <a:tc>
                  <a:txBody>
                    <a:bodyPr/>
                    <a:lstStyle/>
                    <a:p>
                      <a:pPr algn="r"/>
                      <a:r>
                        <a:rPr lang="en-GB" dirty="0" smtClean="0"/>
                        <a:t>Credit committee</a:t>
                      </a:r>
                      <a:endParaRPr lang="en-GB" dirty="0"/>
                    </a:p>
                  </a:txBody>
                  <a:tcPr/>
                </a:tc>
              </a:tr>
              <a:tr h="432657">
                <a:tc>
                  <a:txBody>
                    <a:bodyPr/>
                    <a:lstStyle/>
                    <a:p>
                      <a:r>
                        <a:rPr lang="en-GB" dirty="0" smtClean="0"/>
                        <a:t>Total</a:t>
                      </a:r>
                      <a:endParaRPr lang="en-GB" dirty="0"/>
                    </a:p>
                  </a:txBody>
                  <a:tcPr/>
                </a:tc>
                <a:tc>
                  <a:txBody>
                    <a:bodyPr/>
                    <a:lstStyle/>
                    <a:p>
                      <a:pPr algn="r"/>
                      <a:endParaRPr lang="en-GB" dirty="0"/>
                    </a:p>
                  </a:txBody>
                  <a:tcPr/>
                </a:tc>
                <a:tc>
                  <a:txBody>
                    <a:bodyPr/>
                    <a:lstStyle/>
                    <a:p>
                      <a:pPr algn="r"/>
                      <a:endParaRPr lang="en-GB" dirty="0"/>
                    </a:p>
                  </a:txBody>
                  <a:tcPr/>
                </a:tc>
              </a:tr>
            </a:tbl>
          </a:graphicData>
        </a:graphic>
      </p:graphicFrame>
      <p:sp>
        <p:nvSpPr>
          <p:cNvPr id="13349" name="TextBox 6"/>
          <p:cNvSpPr txBox="1">
            <a:spLocks noChangeArrowheads="1"/>
          </p:cNvSpPr>
          <p:nvPr/>
        </p:nvSpPr>
        <p:spPr bwMode="auto">
          <a:xfrm>
            <a:off x="555625" y="4487863"/>
            <a:ext cx="7229475" cy="461962"/>
          </a:xfrm>
          <a:prstGeom prst="rect">
            <a:avLst/>
          </a:prstGeom>
          <a:noFill/>
          <a:ln w="9525">
            <a:noFill/>
            <a:miter lim="800000"/>
            <a:headEnd/>
            <a:tailEnd/>
          </a:ln>
        </p:spPr>
        <p:txBody>
          <a:bodyPr>
            <a:spAutoFit/>
          </a:bodyPr>
          <a:lstStyle/>
          <a:p>
            <a:r>
              <a:rPr lang="en-GB"/>
              <a:t>Debt free, BES/EIS eligible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sz="3600" smtClean="0"/>
              <a:t>Exit</a:t>
            </a:r>
          </a:p>
        </p:txBody>
      </p:sp>
      <p:sp>
        <p:nvSpPr>
          <p:cNvPr id="14339" name="Rectangle 3"/>
          <p:cNvSpPr>
            <a:spLocks noGrp="1" noChangeArrowheads="1"/>
          </p:cNvSpPr>
          <p:nvPr>
            <p:ph type="body" idx="1"/>
          </p:nvPr>
        </p:nvSpPr>
        <p:spPr>
          <a:xfrm>
            <a:off x="296863" y="1155700"/>
            <a:ext cx="8559800" cy="4184650"/>
          </a:xfrm>
        </p:spPr>
        <p:txBody>
          <a:bodyPr/>
          <a:lstStyle/>
          <a:p>
            <a:pPr eaLnBrk="1" hangingPunct="1">
              <a:spcAft>
                <a:spcPct val="20000"/>
              </a:spcAft>
            </a:pPr>
            <a:endParaRPr lang="en-GB" sz="32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96863" y="184150"/>
            <a:ext cx="8559800" cy="471488"/>
          </a:xfrm>
        </p:spPr>
        <p:txBody>
          <a:bodyPr/>
          <a:lstStyle/>
          <a:p>
            <a:pPr eaLnBrk="1" hangingPunct="1"/>
            <a:r>
              <a:rPr lang="en-GB" sz="3200" smtClean="0"/>
              <a:t>Call to action</a:t>
            </a:r>
          </a:p>
        </p:txBody>
      </p:sp>
      <p:sp>
        <p:nvSpPr>
          <p:cNvPr id="15363" name="Rectangle 3"/>
          <p:cNvSpPr>
            <a:spLocks noGrp="1" noChangeArrowheads="1"/>
          </p:cNvSpPr>
          <p:nvPr>
            <p:ph type="body" idx="1"/>
          </p:nvPr>
        </p:nvSpPr>
        <p:spPr>
          <a:xfrm>
            <a:off x="296863" y="1155700"/>
            <a:ext cx="8559800" cy="4184650"/>
          </a:xfrm>
        </p:spPr>
        <p:txBody>
          <a:bodyPr/>
          <a:lstStyle/>
          <a:p>
            <a:pPr eaLnBrk="1" hangingPunct="1">
              <a:spcAft>
                <a:spcPct val="20000"/>
              </a:spcAft>
            </a:pPr>
            <a:endParaRPr lang="en-GB" sz="32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ChangeArrowheads="1"/>
          </p:cNvSpPr>
          <p:nvPr/>
        </p:nvSpPr>
        <p:spPr bwMode="auto">
          <a:xfrm>
            <a:off x="519113" y="1092200"/>
            <a:ext cx="8142287" cy="3381375"/>
          </a:xfrm>
          <a:prstGeom prst="rect">
            <a:avLst/>
          </a:prstGeom>
          <a:noFill/>
          <a:ln w="9525">
            <a:noFill/>
            <a:miter lim="800000"/>
            <a:headEnd/>
            <a:tailEnd/>
          </a:ln>
        </p:spPr>
        <p:txBody>
          <a:bodyPr anchor="ctr"/>
          <a:lstStyle/>
          <a:p>
            <a:pPr algn="ctr" eaLnBrk="1" hangingPunct="1"/>
            <a:endParaRPr lang="en-US" sz="4000" b="1"/>
          </a:p>
          <a:p>
            <a:pPr algn="ctr" eaLnBrk="1" hangingPunct="1"/>
            <a:endParaRPr lang="en-US" sz="4000" b="1"/>
          </a:p>
          <a:p>
            <a:pPr algn="ctr" eaLnBrk="1" hangingPunct="1"/>
            <a:r>
              <a:rPr lang="en-US" sz="4000" b="1"/>
              <a:t>Your Company Name</a:t>
            </a:r>
          </a:p>
          <a:p>
            <a:pPr algn="ctr" eaLnBrk="1" hangingPunct="1"/>
            <a:endParaRPr lang="en-US" sz="2000" b="1"/>
          </a:p>
          <a:p>
            <a:pPr algn="ctr" eaLnBrk="1" hangingPunct="1"/>
            <a:endParaRPr lang="en-US" sz="1600" b="1"/>
          </a:p>
          <a:p>
            <a:pPr algn="ctr" eaLnBrk="1" hangingPunct="1"/>
            <a:r>
              <a:rPr lang="en-US" sz="2000" b="1"/>
              <a:t>An Investment Opportunity</a:t>
            </a:r>
          </a:p>
          <a:p>
            <a:pPr algn="ctr" eaLnBrk="1" hangingPunct="1"/>
            <a:r>
              <a:rPr lang="en-US" sz="4000" b="1"/>
              <a:t/>
            </a:r>
            <a:br>
              <a:rPr lang="en-US" sz="4000" b="1"/>
            </a:br>
            <a:endParaRPr lang="en-US" sz="2200"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GB" sz="3600" smtClean="0"/>
              <a:t>Introduction</a:t>
            </a:r>
            <a:endParaRPr lang="en-US" sz="3600" smtClean="0"/>
          </a:p>
        </p:txBody>
      </p:sp>
      <p:sp>
        <p:nvSpPr>
          <p:cNvPr id="3075" name="Rectangle 3"/>
          <p:cNvSpPr>
            <a:spLocks noGrp="1" noChangeArrowheads="1"/>
          </p:cNvSpPr>
          <p:nvPr>
            <p:ph type="body" idx="1"/>
          </p:nvPr>
        </p:nvSpPr>
        <p:spPr>
          <a:noFill/>
        </p:spPr>
        <p:txBody>
          <a:bodyPr/>
          <a:lstStyle/>
          <a:p>
            <a:pPr eaLnBrk="1" hangingPunct="1">
              <a:spcAft>
                <a:spcPct val="30000"/>
              </a:spcAft>
            </a:pPr>
            <a:endParaRPr lang="en-GB" sz="3200" b="1" smtClean="0"/>
          </a:p>
          <a:p>
            <a:pPr eaLnBrk="1" hangingPunct="1">
              <a:spcAft>
                <a:spcPct val="30000"/>
              </a:spcAft>
            </a:pPr>
            <a:endParaRPr lang="en-GB" b="1" smtClean="0"/>
          </a:p>
          <a:p>
            <a:pPr eaLnBrk="1" hangingPunct="1">
              <a:spcAft>
                <a:spcPct val="30000"/>
              </a:spcAft>
            </a:pPr>
            <a:endParaRPr lang="en-GB" b="1" smtClean="0"/>
          </a:p>
        </p:txBody>
      </p:sp>
      <p:sp>
        <p:nvSpPr>
          <p:cNvPr id="4" name="Rectangle 3"/>
          <p:cNvSpPr txBox="1">
            <a:spLocks noChangeArrowheads="1"/>
          </p:cNvSpPr>
          <p:nvPr/>
        </p:nvSpPr>
        <p:spPr bwMode="auto">
          <a:xfrm>
            <a:off x="296863" y="1155700"/>
            <a:ext cx="8280400" cy="4244975"/>
          </a:xfrm>
          <a:prstGeom prst="rect">
            <a:avLst/>
          </a:prstGeom>
          <a:noFill/>
          <a:ln w="9525">
            <a:noFill/>
            <a:miter lim="800000"/>
            <a:headEnd/>
            <a:tailEnd/>
          </a:ln>
        </p:spPr>
        <p:txBody>
          <a:bodyPr/>
          <a:lstStyle/>
          <a:p>
            <a:pPr marL="342900" indent="-342900" eaLnBrk="1" hangingPunct="1">
              <a:spcAft>
                <a:spcPts val="763"/>
              </a:spcAft>
              <a:buFontTx/>
              <a:buChar char="•"/>
              <a:defRPr/>
            </a:pPr>
            <a:endParaRPr lang="en-GB" sz="3200" kern="0">
              <a:latin typeface="+mn-lt"/>
              <a:ea typeface="+mn-ea"/>
            </a:endParaRPr>
          </a:p>
          <a:p>
            <a:pPr marL="342900" indent="-342900" eaLnBrk="1" hangingPunct="1">
              <a:spcAft>
                <a:spcPts val="763"/>
              </a:spcAft>
              <a:buFontTx/>
              <a:buChar char="•"/>
              <a:defRPr/>
            </a:pPr>
            <a:endParaRPr lang="en-US" kern="0" dirty="0">
              <a:latin typeface="+mn-lt"/>
              <a:ea typeface="+mn-ea"/>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GB" sz="3600" smtClean="0"/>
              <a:t>The Need</a:t>
            </a:r>
            <a:endParaRPr lang="en-US" sz="3600" smtClean="0"/>
          </a:p>
        </p:txBody>
      </p:sp>
      <p:sp>
        <p:nvSpPr>
          <p:cNvPr id="4099" name="Rectangle 3"/>
          <p:cNvSpPr>
            <a:spLocks noGrp="1" noChangeArrowheads="1"/>
          </p:cNvSpPr>
          <p:nvPr>
            <p:ph type="body" idx="1"/>
          </p:nvPr>
        </p:nvSpPr>
        <p:spPr>
          <a:xfrm>
            <a:off x="296863" y="1155700"/>
            <a:ext cx="8280400" cy="4244975"/>
          </a:xfrm>
        </p:spPr>
        <p:txBody>
          <a:bodyPr/>
          <a:lstStyle/>
          <a:p>
            <a:pPr eaLnBrk="1" hangingPunct="1">
              <a:spcAft>
                <a:spcPts val="763"/>
              </a:spcAft>
            </a:pPr>
            <a:endParaRPr lang="en-GB" sz="3200" smtClean="0"/>
          </a:p>
          <a:p>
            <a:pPr eaLnBrk="1" hangingPunct="1">
              <a:spcAft>
                <a:spcPts val="763"/>
              </a:spcAft>
            </a:pPr>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GB" sz="3600" smtClean="0"/>
              <a:t>The Solution</a:t>
            </a:r>
            <a:endParaRPr lang="en-US" sz="3600" smtClean="0"/>
          </a:p>
        </p:txBody>
      </p:sp>
      <p:sp>
        <p:nvSpPr>
          <p:cNvPr id="5123" name="Rectangle 3"/>
          <p:cNvSpPr>
            <a:spLocks noGrp="1" noChangeArrowheads="1"/>
          </p:cNvSpPr>
          <p:nvPr>
            <p:ph type="body" idx="1"/>
          </p:nvPr>
        </p:nvSpPr>
        <p:spPr>
          <a:xfrm>
            <a:off x="296863" y="1155700"/>
            <a:ext cx="8280400" cy="4244975"/>
          </a:xfrm>
        </p:spPr>
        <p:txBody>
          <a:bodyPr/>
          <a:lstStyle/>
          <a:p>
            <a:pPr eaLnBrk="1" hangingPunct="1">
              <a:spcAft>
                <a:spcPts val="763"/>
              </a:spcAft>
            </a:pPr>
            <a:endParaRPr lang="en-GB" sz="3200" smtClean="0"/>
          </a:p>
          <a:p>
            <a:pPr eaLnBrk="1" hangingPunct="1">
              <a:spcAft>
                <a:spcPts val="763"/>
              </a:spcAft>
            </a:pPr>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GB" sz="3600" smtClean="0"/>
              <a:t>Competitors</a:t>
            </a:r>
            <a:endParaRPr lang="en-US" sz="3600" smtClean="0"/>
          </a:p>
        </p:txBody>
      </p:sp>
      <p:sp>
        <p:nvSpPr>
          <p:cNvPr id="6147" name="Rectangle 3"/>
          <p:cNvSpPr>
            <a:spLocks noGrp="1" noChangeArrowheads="1"/>
          </p:cNvSpPr>
          <p:nvPr>
            <p:ph type="body" idx="1"/>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GB" sz="3600" smtClean="0"/>
              <a:t>Route to market</a:t>
            </a:r>
            <a:endParaRPr lang="en-US" sz="3600" smtClean="0"/>
          </a:p>
        </p:txBody>
      </p:sp>
      <p:sp>
        <p:nvSpPr>
          <p:cNvPr id="7171" name="Rectangle 3"/>
          <p:cNvSpPr>
            <a:spLocks noGrp="1" noChangeArrowheads="1"/>
          </p:cNvSpPr>
          <p:nvPr>
            <p:ph type="body" idx="1"/>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smtClean="0"/>
              <a:t>Management and board</a:t>
            </a:r>
          </a:p>
        </p:txBody>
      </p:sp>
      <p:sp>
        <p:nvSpPr>
          <p:cNvPr id="8195" name="Content Placeholder 2"/>
          <p:cNvSpPr>
            <a:spLocks noGrp="1"/>
          </p:cNvSpPr>
          <p:nvPr>
            <p:ph idx="1"/>
          </p:nvPr>
        </p:nvSpPr>
        <p:spPr/>
        <p:txBody>
          <a:bodyPr/>
          <a:lstStyle/>
          <a:p>
            <a:endParaRPr lang="en-GB"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sz="3600" smtClean="0"/>
              <a:t>Milestones</a:t>
            </a:r>
          </a:p>
        </p:txBody>
      </p:sp>
      <p:sp>
        <p:nvSpPr>
          <p:cNvPr id="9219" name="Rectangle 3"/>
          <p:cNvSpPr>
            <a:spLocks noGrp="1" noChangeArrowheads="1"/>
          </p:cNvSpPr>
          <p:nvPr>
            <p:ph type="body" idx="1"/>
          </p:nvPr>
        </p:nvSpPr>
        <p:spPr>
          <a:xfrm>
            <a:off x="296863" y="1155700"/>
            <a:ext cx="8559800" cy="4184650"/>
          </a:xfrm>
        </p:spPr>
        <p:txBody>
          <a:bodyPr/>
          <a:lstStyle/>
          <a:p>
            <a:pPr eaLnBrk="1" hangingPunct="1">
              <a:spcAft>
                <a:spcPct val="20000"/>
              </a:spcAft>
            </a:pPr>
            <a:endParaRPr lang="en-GB" sz="32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296863" y="184150"/>
            <a:ext cx="8559800" cy="471488"/>
          </a:xfrm>
        </p:spPr>
        <p:txBody>
          <a:bodyPr/>
          <a:lstStyle/>
          <a:p>
            <a:pPr eaLnBrk="1" hangingPunct="1"/>
            <a:r>
              <a:rPr lang="en-GB" sz="3200" smtClean="0"/>
              <a:t>Risks &amp; challenges</a:t>
            </a:r>
          </a:p>
        </p:txBody>
      </p:sp>
      <p:sp>
        <p:nvSpPr>
          <p:cNvPr id="10243" name="Rectangle 3"/>
          <p:cNvSpPr>
            <a:spLocks noGrp="1" noChangeArrowheads="1"/>
          </p:cNvSpPr>
          <p:nvPr>
            <p:ph type="body" idx="4294967295"/>
          </p:nvPr>
        </p:nvSpPr>
        <p:spPr>
          <a:xfrm>
            <a:off x="296863" y="1155700"/>
            <a:ext cx="8559800" cy="4184650"/>
          </a:xfrm>
        </p:spPr>
        <p:txBody>
          <a:bodyPr/>
          <a:lstStyle/>
          <a:p>
            <a:pPr eaLnBrk="1" hangingPunct="1">
              <a:spcAft>
                <a:spcPts val="763"/>
              </a:spcAft>
            </a:pPr>
            <a:endParaRPr lang="en-GB" sz="32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8131</TotalTime>
  <Words>1042</Words>
  <Application>Microsoft Office PowerPoint</Application>
  <PresentationFormat>On-screen Show (4:3)</PresentationFormat>
  <Paragraphs>117</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ＭＳ Ｐゴシック</vt:lpstr>
      <vt:lpstr>Blank Presentation</vt:lpstr>
      <vt:lpstr>Slide 1</vt:lpstr>
      <vt:lpstr>Introduction</vt:lpstr>
      <vt:lpstr>The Need</vt:lpstr>
      <vt:lpstr>The Solution</vt:lpstr>
      <vt:lpstr>Competitors</vt:lpstr>
      <vt:lpstr>Route to market</vt:lpstr>
      <vt:lpstr>Management and board</vt:lpstr>
      <vt:lpstr>Milestones</vt:lpstr>
      <vt:lpstr>Risks &amp; challenges</vt:lpstr>
      <vt:lpstr>Financials</vt:lpstr>
      <vt:lpstr>Funding</vt:lpstr>
      <vt:lpstr>Funding</vt:lpstr>
      <vt:lpstr>Exit</vt:lpstr>
      <vt:lpstr>Call to action</vt:lpstr>
      <vt:lpstr>Slide 15</vt:lpstr>
    </vt:vector>
  </TitlesOfParts>
  <Company>AV Browne Advertising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Pitch Presentation - Bob McGowan-Smyth</dc:title>
  <dc:creator>bob mcgowan-smyth</dc:creator>
  <cp:lastModifiedBy>mchughe</cp:lastModifiedBy>
  <cp:revision>174</cp:revision>
  <dcterms:created xsi:type="dcterms:W3CDTF">2007-05-09T16:09:27Z</dcterms:created>
  <dcterms:modified xsi:type="dcterms:W3CDTF">2016-03-25T11:49:48Z</dcterms:modified>
</cp:coreProperties>
</file>