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2" r:id="rId2"/>
  </p:sldMasterIdLst>
  <p:notesMasterIdLst>
    <p:notesMasterId r:id="rId17"/>
  </p:notesMasterIdLst>
  <p:sldIdLst>
    <p:sldId id="256" r:id="rId3"/>
    <p:sldId id="290" r:id="rId4"/>
    <p:sldId id="328" r:id="rId5"/>
    <p:sldId id="261" r:id="rId6"/>
    <p:sldId id="262" r:id="rId7"/>
    <p:sldId id="263" r:id="rId8"/>
    <p:sldId id="326" r:id="rId9"/>
    <p:sldId id="265" r:id="rId10"/>
    <p:sldId id="327" r:id="rId11"/>
    <p:sldId id="268" r:id="rId12"/>
    <p:sldId id="269" r:id="rId13"/>
    <p:sldId id="270" r:id="rId14"/>
    <p:sldId id="283" r:id="rId15"/>
    <p:sldId id="28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C9D9E"/>
    <a:srgbClr val="8B8D8E"/>
    <a:srgbClr val="E05206"/>
    <a:srgbClr val="747678"/>
    <a:srgbClr val="693A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8"/>
    <p:restoredTop sz="94672"/>
  </p:normalViewPr>
  <p:slideViewPr>
    <p:cSldViewPr snapToGrid="0" snapToObjects="1">
      <p:cViewPr varScale="1">
        <p:scale>
          <a:sx n="90" d="100"/>
          <a:sy n="90" d="100"/>
        </p:scale>
        <p:origin x="54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566CBA-52FB-4D7C-B83A-8A9BF02C24C4}"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IE"/>
        </a:p>
      </dgm:t>
    </dgm:pt>
    <dgm:pt modelId="{D6626E16-BEE4-442C-B24C-F8ECE7A651AA}">
      <dgm:prSet custT="1"/>
      <dgm:spPr>
        <a:noFill/>
        <a:ln w="22225">
          <a:solidFill>
            <a:srgbClr val="E05206"/>
          </a:solidFill>
        </a:ln>
      </dgm:spPr>
      <dgm:t>
        <a:bodyPr/>
        <a:lstStyle/>
        <a:p>
          <a:r>
            <a:rPr lang="en-IE" sz="2000" b="1" i="0" dirty="0">
              <a:solidFill>
                <a:srgbClr val="E05206"/>
              </a:solidFill>
              <a:latin typeface="Arial" panose="020B0604020202020204" pitchFamily="34" charset="0"/>
              <a:cs typeface="Arial" panose="020B0604020202020204" pitchFamily="34" charset="0"/>
            </a:rPr>
            <a:t>What? </a:t>
          </a:r>
          <a:endParaRPr lang="en-IE" sz="2000" b="1" dirty="0">
            <a:solidFill>
              <a:srgbClr val="E05206"/>
            </a:solidFill>
            <a:latin typeface="Arial" panose="020B0604020202020204" pitchFamily="34" charset="0"/>
            <a:cs typeface="Arial" panose="020B0604020202020204" pitchFamily="34" charset="0"/>
          </a:endParaRPr>
        </a:p>
      </dgm:t>
    </dgm:pt>
    <dgm:pt modelId="{49C689C8-2817-4EBF-9781-5EEE79262C2D}" type="parTrans" cxnId="{15B97B56-804B-4A94-9551-5FD0DBB94790}">
      <dgm:prSet/>
      <dgm:spPr/>
      <dgm:t>
        <a:bodyPr/>
        <a:lstStyle/>
        <a:p>
          <a:endParaRPr lang="en-IE" sz="2000">
            <a:latin typeface="Arial" panose="020B0604020202020204" pitchFamily="34" charset="0"/>
            <a:cs typeface="Arial" panose="020B0604020202020204" pitchFamily="34" charset="0"/>
          </a:endParaRPr>
        </a:p>
      </dgm:t>
    </dgm:pt>
    <dgm:pt modelId="{55FE71D9-0E14-4C29-B7FD-C5864102350E}" type="sibTrans" cxnId="{15B97B56-804B-4A94-9551-5FD0DBB94790}">
      <dgm:prSet/>
      <dgm:spPr>
        <a:ln>
          <a:solidFill>
            <a:srgbClr val="E05206"/>
          </a:solidFill>
        </a:ln>
      </dgm:spPr>
      <dgm:t>
        <a:bodyPr/>
        <a:lstStyle/>
        <a:p>
          <a:endParaRPr lang="en-IE" sz="2000">
            <a:latin typeface="Arial" panose="020B0604020202020204" pitchFamily="34" charset="0"/>
            <a:cs typeface="Arial" panose="020B0604020202020204" pitchFamily="34" charset="0"/>
          </a:endParaRPr>
        </a:p>
      </dgm:t>
    </dgm:pt>
    <dgm:pt modelId="{BD83C96A-3047-42B3-84C4-911325692E83}">
      <dgm:prSet custT="1"/>
      <dgm:spPr>
        <a:noFill/>
        <a:ln w="22225" cap="flat" cmpd="sng" algn="ctr">
          <a:solidFill>
            <a:srgbClr val="E05206"/>
          </a:solidFill>
          <a:prstDash val="solid"/>
          <a:miter lim="800000"/>
        </a:ln>
        <a:effectLst/>
      </dgm:spPr>
      <dgm:t>
        <a:bodyPr spcFirstLastPara="0" vert="horz" wrap="square" lIns="561945" tIns="50800" rIns="50800" bIns="50800" numCol="1" spcCol="1270" anchor="ctr" anchorCtr="0"/>
        <a:lstStyle/>
        <a:p>
          <a:pPr marL="0" lvl="0" indent="0" algn="l" defTabSz="889000">
            <a:lnSpc>
              <a:spcPct val="90000"/>
            </a:lnSpc>
            <a:spcBef>
              <a:spcPct val="0"/>
            </a:spcBef>
            <a:spcAft>
              <a:spcPct val="35000"/>
            </a:spcAft>
            <a:buNone/>
          </a:pPr>
          <a:r>
            <a:rPr lang="en-IE" sz="2000" b="1" i="0" kern="1200" dirty="0">
              <a:solidFill>
                <a:srgbClr val="E05206"/>
              </a:solidFill>
              <a:latin typeface="Arial" panose="020B0604020202020204" pitchFamily="34" charset="0"/>
              <a:ea typeface="+mn-ea"/>
              <a:cs typeface="Arial" panose="020B0604020202020204" pitchFamily="34" charset="0"/>
            </a:rPr>
            <a:t>Why?</a:t>
          </a:r>
        </a:p>
      </dgm:t>
    </dgm:pt>
    <dgm:pt modelId="{87F72E25-65FF-4120-9267-8BD44F44629E}" type="parTrans" cxnId="{8373CDB1-C2FE-4EB7-97A5-81BC5E5687E7}">
      <dgm:prSet/>
      <dgm:spPr/>
      <dgm:t>
        <a:bodyPr/>
        <a:lstStyle/>
        <a:p>
          <a:endParaRPr lang="en-IE" sz="2000">
            <a:latin typeface="Arial" panose="020B0604020202020204" pitchFamily="34" charset="0"/>
            <a:cs typeface="Arial" panose="020B0604020202020204" pitchFamily="34" charset="0"/>
          </a:endParaRPr>
        </a:p>
      </dgm:t>
    </dgm:pt>
    <dgm:pt modelId="{5AFA1167-69BB-4799-9F0D-20C4852DA64E}" type="sibTrans" cxnId="{8373CDB1-C2FE-4EB7-97A5-81BC5E5687E7}">
      <dgm:prSet/>
      <dgm:spPr/>
      <dgm:t>
        <a:bodyPr/>
        <a:lstStyle/>
        <a:p>
          <a:endParaRPr lang="en-IE" sz="2000">
            <a:latin typeface="Arial" panose="020B0604020202020204" pitchFamily="34" charset="0"/>
            <a:cs typeface="Arial" panose="020B0604020202020204" pitchFamily="34" charset="0"/>
          </a:endParaRPr>
        </a:p>
      </dgm:t>
    </dgm:pt>
    <dgm:pt modelId="{8C59E408-B865-4D2D-B0C9-7E039C952C7A}">
      <dgm:prSet custT="1"/>
      <dgm:spPr>
        <a:noFill/>
        <a:ln w="22225" cap="flat" cmpd="sng" algn="ctr">
          <a:solidFill>
            <a:srgbClr val="E05206"/>
          </a:solidFill>
          <a:prstDash val="solid"/>
          <a:miter lim="800000"/>
        </a:ln>
        <a:effectLst/>
      </dgm:spPr>
      <dgm:t>
        <a:bodyPr spcFirstLastPara="0" vert="horz" wrap="square" lIns="561945" tIns="50800" rIns="50800" bIns="50800" numCol="1" spcCol="1270" anchor="ctr" anchorCtr="0"/>
        <a:lstStyle/>
        <a:p>
          <a:pPr marL="0" lvl="0" indent="0" algn="l" defTabSz="889000">
            <a:lnSpc>
              <a:spcPct val="90000"/>
            </a:lnSpc>
            <a:spcBef>
              <a:spcPct val="0"/>
            </a:spcBef>
            <a:spcAft>
              <a:spcPct val="35000"/>
            </a:spcAft>
            <a:buNone/>
          </a:pPr>
          <a:r>
            <a:rPr lang="en-IE" sz="2000" b="1" i="0" kern="1200" dirty="0">
              <a:solidFill>
                <a:srgbClr val="E05206"/>
              </a:solidFill>
              <a:latin typeface="Arial" panose="020B0604020202020204" pitchFamily="34" charset="0"/>
              <a:ea typeface="+mn-ea"/>
              <a:cs typeface="Arial" panose="020B0604020202020204" pitchFamily="34" charset="0"/>
            </a:rPr>
            <a:t>Who?</a:t>
          </a:r>
        </a:p>
      </dgm:t>
    </dgm:pt>
    <dgm:pt modelId="{96888D1D-3A47-43E2-9BC2-255F3513B80E}" type="parTrans" cxnId="{EBF4DD3B-3D61-44A8-9323-EC84ED0107DC}">
      <dgm:prSet/>
      <dgm:spPr/>
      <dgm:t>
        <a:bodyPr/>
        <a:lstStyle/>
        <a:p>
          <a:endParaRPr lang="en-IE" sz="2000">
            <a:latin typeface="Arial" panose="020B0604020202020204" pitchFamily="34" charset="0"/>
            <a:cs typeface="Arial" panose="020B0604020202020204" pitchFamily="34" charset="0"/>
          </a:endParaRPr>
        </a:p>
      </dgm:t>
    </dgm:pt>
    <dgm:pt modelId="{7E561E0D-04DD-4762-AE8A-3FBA3B1F4E24}" type="sibTrans" cxnId="{EBF4DD3B-3D61-44A8-9323-EC84ED0107DC}">
      <dgm:prSet/>
      <dgm:spPr/>
      <dgm:t>
        <a:bodyPr/>
        <a:lstStyle/>
        <a:p>
          <a:endParaRPr lang="en-IE" sz="2000">
            <a:latin typeface="Arial" panose="020B0604020202020204" pitchFamily="34" charset="0"/>
            <a:cs typeface="Arial" panose="020B0604020202020204" pitchFamily="34" charset="0"/>
          </a:endParaRPr>
        </a:p>
      </dgm:t>
    </dgm:pt>
    <dgm:pt modelId="{33DE660E-92DD-451F-8DA6-EA6637A42074}">
      <dgm:prSet custT="1"/>
      <dgm:spPr>
        <a:noFill/>
        <a:ln w="22225" cap="flat" cmpd="sng" algn="ctr">
          <a:solidFill>
            <a:srgbClr val="E05206"/>
          </a:solidFill>
          <a:prstDash val="solid"/>
          <a:miter lim="800000"/>
        </a:ln>
        <a:effectLst/>
      </dgm:spPr>
      <dgm:t>
        <a:bodyPr spcFirstLastPara="0" vert="horz" wrap="square" lIns="561945" tIns="50800" rIns="50800" bIns="50800" numCol="1" spcCol="1270" anchor="ctr" anchorCtr="0"/>
        <a:lstStyle/>
        <a:p>
          <a:pPr marL="0" lvl="0" indent="0" algn="l" defTabSz="889000">
            <a:lnSpc>
              <a:spcPct val="90000"/>
            </a:lnSpc>
            <a:spcBef>
              <a:spcPct val="0"/>
            </a:spcBef>
            <a:spcAft>
              <a:spcPct val="35000"/>
            </a:spcAft>
            <a:buNone/>
          </a:pPr>
          <a:r>
            <a:rPr lang="en-IE" sz="2000" b="1" i="0" kern="1200" dirty="0">
              <a:solidFill>
                <a:srgbClr val="E05206"/>
              </a:solidFill>
              <a:latin typeface="Arial" panose="020B0604020202020204" pitchFamily="34" charset="0"/>
              <a:ea typeface="+mn-ea"/>
              <a:cs typeface="Arial" panose="020B0604020202020204" pitchFamily="34" charset="0"/>
            </a:rPr>
            <a:t>Key terms?</a:t>
          </a:r>
        </a:p>
      </dgm:t>
    </dgm:pt>
    <dgm:pt modelId="{991C6D85-B819-4F2D-8B5A-CC8340C39DA3}" type="parTrans" cxnId="{021932CF-9D81-48AB-AFA5-86583305B21F}">
      <dgm:prSet/>
      <dgm:spPr/>
      <dgm:t>
        <a:bodyPr/>
        <a:lstStyle/>
        <a:p>
          <a:endParaRPr lang="en-IE" sz="2000">
            <a:latin typeface="Arial" panose="020B0604020202020204" pitchFamily="34" charset="0"/>
            <a:cs typeface="Arial" panose="020B0604020202020204" pitchFamily="34" charset="0"/>
          </a:endParaRPr>
        </a:p>
      </dgm:t>
    </dgm:pt>
    <dgm:pt modelId="{4D92906D-F709-41A4-A1A0-28F6A22EAD9E}" type="sibTrans" cxnId="{021932CF-9D81-48AB-AFA5-86583305B21F}">
      <dgm:prSet/>
      <dgm:spPr/>
      <dgm:t>
        <a:bodyPr/>
        <a:lstStyle/>
        <a:p>
          <a:endParaRPr lang="en-IE" sz="2000">
            <a:latin typeface="Arial" panose="020B0604020202020204" pitchFamily="34" charset="0"/>
            <a:cs typeface="Arial" panose="020B0604020202020204" pitchFamily="34" charset="0"/>
          </a:endParaRPr>
        </a:p>
      </dgm:t>
    </dgm:pt>
    <dgm:pt modelId="{51A2EDEC-72F7-4AEB-8A43-41AEEDF8A72B}" type="pres">
      <dgm:prSet presAssocID="{45566CBA-52FB-4D7C-B83A-8A9BF02C24C4}" presName="Name0" presStyleCnt="0">
        <dgm:presLayoutVars>
          <dgm:chMax val="7"/>
          <dgm:chPref val="7"/>
          <dgm:dir/>
        </dgm:presLayoutVars>
      </dgm:prSet>
      <dgm:spPr/>
    </dgm:pt>
    <dgm:pt modelId="{E5E65F83-183B-46DF-BE42-D3EA4B5650EC}" type="pres">
      <dgm:prSet presAssocID="{45566CBA-52FB-4D7C-B83A-8A9BF02C24C4}" presName="Name1" presStyleCnt="0"/>
      <dgm:spPr/>
    </dgm:pt>
    <dgm:pt modelId="{8C6DBB4F-CC20-4AE3-8EFC-07B6DB7F1BC9}" type="pres">
      <dgm:prSet presAssocID="{45566CBA-52FB-4D7C-B83A-8A9BF02C24C4}" presName="cycle" presStyleCnt="0"/>
      <dgm:spPr/>
    </dgm:pt>
    <dgm:pt modelId="{AB61750B-0E2C-403E-85BC-2B96B37D16FD}" type="pres">
      <dgm:prSet presAssocID="{45566CBA-52FB-4D7C-B83A-8A9BF02C24C4}" presName="srcNode" presStyleLbl="node1" presStyleIdx="0" presStyleCnt="4"/>
      <dgm:spPr/>
    </dgm:pt>
    <dgm:pt modelId="{249A3DD6-5BF7-42D4-ABAF-D6F3FE36985A}" type="pres">
      <dgm:prSet presAssocID="{45566CBA-52FB-4D7C-B83A-8A9BF02C24C4}" presName="conn" presStyleLbl="parChTrans1D2" presStyleIdx="0" presStyleCnt="1"/>
      <dgm:spPr/>
    </dgm:pt>
    <dgm:pt modelId="{44C00BE3-8FC1-48E5-9FD8-7E0E771A2B1C}" type="pres">
      <dgm:prSet presAssocID="{45566CBA-52FB-4D7C-B83A-8A9BF02C24C4}" presName="extraNode" presStyleLbl="node1" presStyleIdx="0" presStyleCnt="4"/>
      <dgm:spPr/>
    </dgm:pt>
    <dgm:pt modelId="{ED0EBC15-12C6-4FE6-9987-F7F29D9B191C}" type="pres">
      <dgm:prSet presAssocID="{45566CBA-52FB-4D7C-B83A-8A9BF02C24C4}" presName="dstNode" presStyleLbl="node1" presStyleIdx="0" presStyleCnt="4"/>
      <dgm:spPr/>
    </dgm:pt>
    <dgm:pt modelId="{459BDF56-739D-4C73-B26B-932AFE538619}" type="pres">
      <dgm:prSet presAssocID="{D6626E16-BEE4-442C-B24C-F8ECE7A651AA}" presName="text_1" presStyleLbl="node1" presStyleIdx="0" presStyleCnt="4">
        <dgm:presLayoutVars>
          <dgm:bulletEnabled val="1"/>
        </dgm:presLayoutVars>
      </dgm:prSet>
      <dgm:spPr/>
    </dgm:pt>
    <dgm:pt modelId="{506DB6F9-5811-4295-8F3B-65BCAF88F695}" type="pres">
      <dgm:prSet presAssocID="{D6626E16-BEE4-442C-B24C-F8ECE7A651AA}" presName="accent_1" presStyleCnt="0"/>
      <dgm:spPr/>
    </dgm:pt>
    <dgm:pt modelId="{AA556A5C-B828-41EE-B931-6E8820A393FF}" type="pres">
      <dgm:prSet presAssocID="{D6626E16-BEE4-442C-B24C-F8ECE7A651AA}" presName="accentRepeatNode" presStyleLbl="solidFgAcc1" presStyleIdx="0" presStyleCnt="4"/>
      <dgm:spPr>
        <a:solidFill>
          <a:srgbClr val="E05206"/>
        </a:solidFill>
        <a:ln>
          <a:solidFill>
            <a:srgbClr val="E05206"/>
          </a:solidFill>
        </a:ln>
      </dgm:spPr>
    </dgm:pt>
    <dgm:pt modelId="{A1803F15-C6BF-4E34-B21E-697D70DCBD4B}" type="pres">
      <dgm:prSet presAssocID="{BD83C96A-3047-42B3-84C4-911325692E83}" presName="text_2" presStyleLbl="node1" presStyleIdx="1" presStyleCnt="4">
        <dgm:presLayoutVars>
          <dgm:bulletEnabled val="1"/>
        </dgm:presLayoutVars>
      </dgm:prSet>
      <dgm:spPr>
        <a:xfrm>
          <a:off x="925734" y="1415924"/>
          <a:ext cx="9891141" cy="707962"/>
        </a:xfrm>
        <a:prstGeom prst="rect">
          <a:avLst/>
        </a:prstGeom>
      </dgm:spPr>
    </dgm:pt>
    <dgm:pt modelId="{3A0D1C99-2719-48FE-B5B9-185D1D83C697}" type="pres">
      <dgm:prSet presAssocID="{BD83C96A-3047-42B3-84C4-911325692E83}" presName="accent_2" presStyleCnt="0"/>
      <dgm:spPr/>
    </dgm:pt>
    <dgm:pt modelId="{58427AD0-A037-4275-ACC1-F5D910E4017E}" type="pres">
      <dgm:prSet presAssocID="{BD83C96A-3047-42B3-84C4-911325692E83}" presName="accentRepeatNode" presStyleLbl="solidFgAcc1" presStyleIdx="1" presStyleCnt="4"/>
      <dgm:spPr>
        <a:solidFill>
          <a:srgbClr val="E05206"/>
        </a:solidFill>
        <a:ln>
          <a:solidFill>
            <a:srgbClr val="E05206"/>
          </a:solidFill>
        </a:ln>
      </dgm:spPr>
    </dgm:pt>
    <dgm:pt modelId="{7C4BEBA6-E04D-4FCB-BCE4-6A5B6F0EDF91}" type="pres">
      <dgm:prSet presAssocID="{8C59E408-B865-4D2D-B0C9-7E039C952C7A}" presName="text_3" presStyleLbl="node1" presStyleIdx="2" presStyleCnt="4">
        <dgm:presLayoutVars>
          <dgm:bulletEnabled val="1"/>
        </dgm:presLayoutVars>
      </dgm:prSet>
      <dgm:spPr>
        <a:xfrm>
          <a:off x="925734" y="2478052"/>
          <a:ext cx="9891141" cy="707962"/>
        </a:xfrm>
        <a:prstGeom prst="rect">
          <a:avLst/>
        </a:prstGeom>
      </dgm:spPr>
    </dgm:pt>
    <dgm:pt modelId="{2BD923ED-1AE4-4E7D-9C66-39D72C2F4E5F}" type="pres">
      <dgm:prSet presAssocID="{8C59E408-B865-4D2D-B0C9-7E039C952C7A}" presName="accent_3" presStyleCnt="0"/>
      <dgm:spPr/>
    </dgm:pt>
    <dgm:pt modelId="{4A05EDAF-BB68-4B98-A732-BC07EAFF25AF}" type="pres">
      <dgm:prSet presAssocID="{8C59E408-B865-4D2D-B0C9-7E039C952C7A}" presName="accentRepeatNode" presStyleLbl="solidFgAcc1" presStyleIdx="2" presStyleCnt="4"/>
      <dgm:spPr>
        <a:solidFill>
          <a:srgbClr val="E05206"/>
        </a:solidFill>
        <a:ln>
          <a:solidFill>
            <a:srgbClr val="E05206"/>
          </a:solidFill>
        </a:ln>
      </dgm:spPr>
    </dgm:pt>
    <dgm:pt modelId="{A2AE57CC-72AC-4DFB-B892-AB81630D128D}" type="pres">
      <dgm:prSet presAssocID="{33DE660E-92DD-451F-8DA6-EA6637A42074}" presName="text_4" presStyleLbl="node1" presStyleIdx="3" presStyleCnt="4">
        <dgm:presLayoutVars>
          <dgm:bulletEnabled val="1"/>
        </dgm:presLayoutVars>
      </dgm:prSet>
      <dgm:spPr>
        <a:xfrm>
          <a:off x="519843" y="3540179"/>
          <a:ext cx="10297032" cy="707962"/>
        </a:xfrm>
        <a:prstGeom prst="rect">
          <a:avLst/>
        </a:prstGeom>
      </dgm:spPr>
    </dgm:pt>
    <dgm:pt modelId="{C20D439F-652F-4854-9466-56F876B4FAB3}" type="pres">
      <dgm:prSet presAssocID="{33DE660E-92DD-451F-8DA6-EA6637A42074}" presName="accent_4" presStyleCnt="0"/>
      <dgm:spPr/>
    </dgm:pt>
    <dgm:pt modelId="{638790A7-DC77-43D4-AC39-26746F490AEF}" type="pres">
      <dgm:prSet presAssocID="{33DE660E-92DD-451F-8DA6-EA6637A42074}" presName="accentRepeatNode" presStyleLbl="solidFgAcc1" presStyleIdx="3" presStyleCnt="4"/>
      <dgm:spPr>
        <a:solidFill>
          <a:srgbClr val="E05206"/>
        </a:solidFill>
        <a:ln>
          <a:solidFill>
            <a:srgbClr val="E05206"/>
          </a:solidFill>
        </a:ln>
      </dgm:spPr>
    </dgm:pt>
  </dgm:ptLst>
  <dgm:cxnLst>
    <dgm:cxn modelId="{EAE0CA0E-D8DC-4E5A-A9EB-70723A5052A7}" type="presOf" srcId="{BD83C96A-3047-42B3-84C4-911325692E83}" destId="{A1803F15-C6BF-4E34-B21E-697D70DCBD4B}" srcOrd="0" destOrd="0" presId="urn:microsoft.com/office/officeart/2008/layout/VerticalCurvedList"/>
    <dgm:cxn modelId="{00856E1B-D094-491F-B5A2-2056AFA90F9F}" type="presOf" srcId="{D6626E16-BEE4-442C-B24C-F8ECE7A651AA}" destId="{459BDF56-739D-4C73-B26B-932AFE538619}" srcOrd="0" destOrd="0" presId="urn:microsoft.com/office/officeart/2008/layout/VerticalCurvedList"/>
    <dgm:cxn modelId="{E60F9A23-A5F3-40A0-80A5-525AC8D05901}" type="presOf" srcId="{8C59E408-B865-4D2D-B0C9-7E039C952C7A}" destId="{7C4BEBA6-E04D-4FCB-BCE4-6A5B6F0EDF91}" srcOrd="0" destOrd="0" presId="urn:microsoft.com/office/officeart/2008/layout/VerticalCurvedList"/>
    <dgm:cxn modelId="{EBF4DD3B-3D61-44A8-9323-EC84ED0107DC}" srcId="{45566CBA-52FB-4D7C-B83A-8A9BF02C24C4}" destId="{8C59E408-B865-4D2D-B0C9-7E039C952C7A}" srcOrd="2" destOrd="0" parTransId="{96888D1D-3A47-43E2-9BC2-255F3513B80E}" sibTransId="{7E561E0D-04DD-4762-AE8A-3FBA3B1F4E24}"/>
    <dgm:cxn modelId="{0C274D48-F1CE-4615-BCEC-088C40119D92}" type="presOf" srcId="{55FE71D9-0E14-4C29-B7FD-C5864102350E}" destId="{249A3DD6-5BF7-42D4-ABAF-D6F3FE36985A}" srcOrd="0" destOrd="0" presId="urn:microsoft.com/office/officeart/2008/layout/VerticalCurvedList"/>
    <dgm:cxn modelId="{26FE1150-4D02-4CE2-A44E-0BA1D95A11C5}" type="presOf" srcId="{45566CBA-52FB-4D7C-B83A-8A9BF02C24C4}" destId="{51A2EDEC-72F7-4AEB-8A43-41AEEDF8A72B}" srcOrd="0" destOrd="0" presId="urn:microsoft.com/office/officeart/2008/layout/VerticalCurvedList"/>
    <dgm:cxn modelId="{15B97B56-804B-4A94-9551-5FD0DBB94790}" srcId="{45566CBA-52FB-4D7C-B83A-8A9BF02C24C4}" destId="{D6626E16-BEE4-442C-B24C-F8ECE7A651AA}" srcOrd="0" destOrd="0" parTransId="{49C689C8-2817-4EBF-9781-5EEE79262C2D}" sibTransId="{55FE71D9-0E14-4C29-B7FD-C5864102350E}"/>
    <dgm:cxn modelId="{8373CDB1-C2FE-4EB7-97A5-81BC5E5687E7}" srcId="{45566CBA-52FB-4D7C-B83A-8A9BF02C24C4}" destId="{BD83C96A-3047-42B3-84C4-911325692E83}" srcOrd="1" destOrd="0" parTransId="{87F72E25-65FF-4120-9267-8BD44F44629E}" sibTransId="{5AFA1167-69BB-4799-9F0D-20C4852DA64E}"/>
    <dgm:cxn modelId="{021932CF-9D81-48AB-AFA5-86583305B21F}" srcId="{45566CBA-52FB-4D7C-B83A-8A9BF02C24C4}" destId="{33DE660E-92DD-451F-8DA6-EA6637A42074}" srcOrd="3" destOrd="0" parTransId="{991C6D85-B819-4F2D-8B5A-CC8340C39DA3}" sibTransId="{4D92906D-F709-41A4-A1A0-28F6A22EAD9E}"/>
    <dgm:cxn modelId="{42E679EC-98C1-4043-BC95-5B313E2B7383}" type="presOf" srcId="{33DE660E-92DD-451F-8DA6-EA6637A42074}" destId="{A2AE57CC-72AC-4DFB-B892-AB81630D128D}" srcOrd="0" destOrd="0" presId="urn:microsoft.com/office/officeart/2008/layout/VerticalCurvedList"/>
    <dgm:cxn modelId="{412A93B7-B9B1-4869-B853-444CB4389EB2}" type="presParOf" srcId="{51A2EDEC-72F7-4AEB-8A43-41AEEDF8A72B}" destId="{E5E65F83-183B-46DF-BE42-D3EA4B5650EC}" srcOrd="0" destOrd="0" presId="urn:microsoft.com/office/officeart/2008/layout/VerticalCurvedList"/>
    <dgm:cxn modelId="{4B9FFBFD-C2F9-40C7-9034-1BD4F9C36F83}" type="presParOf" srcId="{E5E65F83-183B-46DF-BE42-D3EA4B5650EC}" destId="{8C6DBB4F-CC20-4AE3-8EFC-07B6DB7F1BC9}" srcOrd="0" destOrd="0" presId="urn:microsoft.com/office/officeart/2008/layout/VerticalCurvedList"/>
    <dgm:cxn modelId="{7EA6AE3D-FDC5-4905-BB00-DAB5F055E4A6}" type="presParOf" srcId="{8C6DBB4F-CC20-4AE3-8EFC-07B6DB7F1BC9}" destId="{AB61750B-0E2C-403E-85BC-2B96B37D16FD}" srcOrd="0" destOrd="0" presId="urn:microsoft.com/office/officeart/2008/layout/VerticalCurvedList"/>
    <dgm:cxn modelId="{AA9C2091-5605-4FCE-8867-7D0AFE833ACC}" type="presParOf" srcId="{8C6DBB4F-CC20-4AE3-8EFC-07B6DB7F1BC9}" destId="{249A3DD6-5BF7-42D4-ABAF-D6F3FE36985A}" srcOrd="1" destOrd="0" presId="urn:microsoft.com/office/officeart/2008/layout/VerticalCurvedList"/>
    <dgm:cxn modelId="{07ABADAE-75D3-4563-9FA3-CE51C5C97085}" type="presParOf" srcId="{8C6DBB4F-CC20-4AE3-8EFC-07B6DB7F1BC9}" destId="{44C00BE3-8FC1-48E5-9FD8-7E0E771A2B1C}" srcOrd="2" destOrd="0" presId="urn:microsoft.com/office/officeart/2008/layout/VerticalCurvedList"/>
    <dgm:cxn modelId="{3CEB076A-5969-48D5-9B18-3F0F9E2BA5F9}" type="presParOf" srcId="{8C6DBB4F-CC20-4AE3-8EFC-07B6DB7F1BC9}" destId="{ED0EBC15-12C6-4FE6-9987-F7F29D9B191C}" srcOrd="3" destOrd="0" presId="urn:microsoft.com/office/officeart/2008/layout/VerticalCurvedList"/>
    <dgm:cxn modelId="{080D0C26-EDDD-4449-94CC-F0538FA6088F}" type="presParOf" srcId="{E5E65F83-183B-46DF-BE42-D3EA4B5650EC}" destId="{459BDF56-739D-4C73-B26B-932AFE538619}" srcOrd="1" destOrd="0" presId="urn:microsoft.com/office/officeart/2008/layout/VerticalCurvedList"/>
    <dgm:cxn modelId="{D8DA113D-A8B3-46CD-BD08-D96D2BFF1F57}" type="presParOf" srcId="{E5E65F83-183B-46DF-BE42-D3EA4B5650EC}" destId="{506DB6F9-5811-4295-8F3B-65BCAF88F695}" srcOrd="2" destOrd="0" presId="urn:microsoft.com/office/officeart/2008/layout/VerticalCurvedList"/>
    <dgm:cxn modelId="{548501D4-0620-4D6A-8F47-95C7A1AF5AE1}" type="presParOf" srcId="{506DB6F9-5811-4295-8F3B-65BCAF88F695}" destId="{AA556A5C-B828-41EE-B931-6E8820A393FF}" srcOrd="0" destOrd="0" presId="urn:microsoft.com/office/officeart/2008/layout/VerticalCurvedList"/>
    <dgm:cxn modelId="{B6495E9C-93F3-48E5-9804-AE6285FD486F}" type="presParOf" srcId="{E5E65F83-183B-46DF-BE42-D3EA4B5650EC}" destId="{A1803F15-C6BF-4E34-B21E-697D70DCBD4B}" srcOrd="3" destOrd="0" presId="urn:microsoft.com/office/officeart/2008/layout/VerticalCurvedList"/>
    <dgm:cxn modelId="{88E61C84-3DAB-47EA-892E-843C2C1D399E}" type="presParOf" srcId="{E5E65F83-183B-46DF-BE42-D3EA4B5650EC}" destId="{3A0D1C99-2719-48FE-B5B9-185D1D83C697}" srcOrd="4" destOrd="0" presId="urn:microsoft.com/office/officeart/2008/layout/VerticalCurvedList"/>
    <dgm:cxn modelId="{F4B80E99-10FF-4207-8F8C-6D325225F47C}" type="presParOf" srcId="{3A0D1C99-2719-48FE-B5B9-185D1D83C697}" destId="{58427AD0-A037-4275-ACC1-F5D910E4017E}" srcOrd="0" destOrd="0" presId="urn:microsoft.com/office/officeart/2008/layout/VerticalCurvedList"/>
    <dgm:cxn modelId="{9A5AFDA2-1A3C-483D-8DE6-27176868414B}" type="presParOf" srcId="{E5E65F83-183B-46DF-BE42-D3EA4B5650EC}" destId="{7C4BEBA6-E04D-4FCB-BCE4-6A5B6F0EDF91}" srcOrd="5" destOrd="0" presId="urn:microsoft.com/office/officeart/2008/layout/VerticalCurvedList"/>
    <dgm:cxn modelId="{89390F0C-E526-48DF-94F1-95D935CD5798}" type="presParOf" srcId="{E5E65F83-183B-46DF-BE42-D3EA4B5650EC}" destId="{2BD923ED-1AE4-4E7D-9C66-39D72C2F4E5F}" srcOrd="6" destOrd="0" presId="urn:microsoft.com/office/officeart/2008/layout/VerticalCurvedList"/>
    <dgm:cxn modelId="{CD56E128-042C-4466-9EC1-B4D5E70E5EFF}" type="presParOf" srcId="{2BD923ED-1AE4-4E7D-9C66-39D72C2F4E5F}" destId="{4A05EDAF-BB68-4B98-A732-BC07EAFF25AF}" srcOrd="0" destOrd="0" presId="urn:microsoft.com/office/officeart/2008/layout/VerticalCurvedList"/>
    <dgm:cxn modelId="{B09EFD27-3B5B-423C-A889-05652A6C2A75}" type="presParOf" srcId="{E5E65F83-183B-46DF-BE42-D3EA4B5650EC}" destId="{A2AE57CC-72AC-4DFB-B892-AB81630D128D}" srcOrd="7" destOrd="0" presId="urn:microsoft.com/office/officeart/2008/layout/VerticalCurvedList"/>
    <dgm:cxn modelId="{AF35F1B0-3AC2-4758-9D86-881FD0288433}" type="presParOf" srcId="{E5E65F83-183B-46DF-BE42-D3EA4B5650EC}" destId="{C20D439F-652F-4854-9466-56F876B4FAB3}" srcOrd="8" destOrd="0" presId="urn:microsoft.com/office/officeart/2008/layout/VerticalCurvedList"/>
    <dgm:cxn modelId="{6682C1D0-CA86-4155-B04D-E0317E1C094D}" type="presParOf" srcId="{C20D439F-652F-4854-9466-56F876B4FAB3}" destId="{638790A7-DC77-43D4-AC39-26746F490AE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5566CBA-52FB-4D7C-B83A-8A9BF02C24C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IE"/>
        </a:p>
      </dgm:t>
    </dgm:pt>
    <dgm:pt modelId="{D6626E16-BEE4-442C-B24C-F8ECE7A651AA}">
      <dgm:prSet custT="1"/>
      <dgm:spPr>
        <a:solidFill>
          <a:srgbClr val="693A77"/>
        </a:solidFill>
        <a:ln w="12700" cap="flat" cmpd="sng" algn="ctr">
          <a:noFill/>
          <a:prstDash val="solid"/>
          <a:miter lim="800000"/>
        </a:ln>
        <a:effectLst/>
      </dgm:spPr>
      <dgm:t>
        <a:bodyPr spcFirstLastPara="0" vert="horz" wrap="square" lIns="91440" tIns="45720" rIns="91440" bIns="45720" numCol="1" spcCol="1270" rtlCol="0" anchor="ctr" anchorCtr="0"/>
        <a:lstStyle/>
        <a:p>
          <a:pPr marL="0" lvl="0" indent="0" algn="ctr" defTabSz="889000" rtl="0" eaLnBrk="1" latinLnBrk="0" hangingPunct="1">
            <a:lnSpc>
              <a:spcPct val="90000"/>
            </a:lnSpc>
            <a:spcBef>
              <a:spcPct val="0"/>
            </a:spcBef>
            <a:spcAft>
              <a:spcPct val="35000"/>
            </a:spcAft>
            <a:buFont typeface="Wingdings" pitchFamily="2" charset="2"/>
            <a:buNone/>
          </a:pPr>
          <a:r>
            <a:rPr lang="en-IE" sz="2000" b="0" i="0" kern="1200" dirty="0">
              <a:solidFill>
                <a:prstClr val="white"/>
              </a:solidFill>
              <a:latin typeface="Arial" panose="020B0604020202020204" pitchFamily="34" charset="0"/>
              <a:ea typeface="+mn-ea"/>
              <a:cs typeface="Arial" panose="020B0604020202020204" pitchFamily="34" charset="0"/>
            </a:rPr>
            <a:t>Type </a:t>
          </a:r>
        </a:p>
      </dgm:t>
    </dgm:pt>
    <dgm:pt modelId="{49C689C8-2817-4EBF-9781-5EEE79262C2D}" type="parTrans" cxnId="{15B97B56-804B-4A94-9551-5FD0DBB94790}">
      <dgm:prSet/>
      <dgm:spPr/>
      <dgm:t>
        <a:bodyPr/>
        <a:lstStyle/>
        <a:p>
          <a:endParaRPr lang="en-IE" sz="2000">
            <a:latin typeface="Arial" panose="020B0604020202020204" pitchFamily="34" charset="0"/>
            <a:cs typeface="Arial" panose="020B0604020202020204" pitchFamily="34" charset="0"/>
          </a:endParaRPr>
        </a:p>
      </dgm:t>
    </dgm:pt>
    <dgm:pt modelId="{55FE71D9-0E14-4C29-B7FD-C5864102350E}" type="sibTrans" cxnId="{15B97B56-804B-4A94-9551-5FD0DBB94790}">
      <dgm:prSet/>
      <dgm:spPr>
        <a:ln>
          <a:solidFill>
            <a:srgbClr val="E05206"/>
          </a:solidFill>
        </a:ln>
      </dgm:spPr>
      <dgm:t>
        <a:bodyPr/>
        <a:lstStyle/>
        <a:p>
          <a:endParaRPr lang="en-IE" sz="2000">
            <a:latin typeface="Arial" panose="020B0604020202020204" pitchFamily="34" charset="0"/>
            <a:cs typeface="Arial" panose="020B0604020202020204" pitchFamily="34" charset="0"/>
          </a:endParaRPr>
        </a:p>
      </dgm:t>
    </dgm:pt>
    <dgm:pt modelId="{BD83C96A-3047-42B3-84C4-911325692E83}">
      <dgm:prSet custT="1"/>
      <dgm:spPr>
        <a:solidFill>
          <a:srgbClr val="747678"/>
        </a:solidFill>
        <a:ln w="22225" cap="flat" cmpd="sng" algn="ctr">
          <a:noFill/>
          <a:prstDash val="solid"/>
          <a:miter lim="800000"/>
        </a:ln>
        <a:effectLst/>
      </dgm:spPr>
      <dgm:t>
        <a:bodyPr spcFirstLastPara="0" vert="horz" wrap="square" lIns="561945" tIns="50800" rIns="50800" bIns="50800" numCol="1" spcCol="1270" anchor="ctr" anchorCtr="0"/>
        <a:lstStyle/>
        <a:p>
          <a:pPr marL="0" lvl="0" indent="0" algn="ctr" defTabSz="889000">
            <a:lnSpc>
              <a:spcPct val="90000"/>
            </a:lnSpc>
            <a:spcBef>
              <a:spcPct val="0"/>
            </a:spcBef>
            <a:spcAft>
              <a:spcPct val="35000"/>
            </a:spcAft>
            <a:buNone/>
          </a:pPr>
          <a:r>
            <a:rPr lang="en-IE" sz="2000" b="0" i="0" kern="1200" dirty="0">
              <a:solidFill>
                <a:schemeClr val="bg1"/>
              </a:solidFill>
              <a:latin typeface="Arial" panose="020B0604020202020204" pitchFamily="34" charset="0"/>
              <a:ea typeface="+mn-ea"/>
              <a:cs typeface="Arial" panose="020B0604020202020204" pitchFamily="34" charset="0"/>
            </a:rPr>
            <a:t>Dilution</a:t>
          </a:r>
        </a:p>
      </dgm:t>
    </dgm:pt>
    <dgm:pt modelId="{87F72E25-65FF-4120-9267-8BD44F44629E}" type="parTrans" cxnId="{8373CDB1-C2FE-4EB7-97A5-81BC5E5687E7}">
      <dgm:prSet/>
      <dgm:spPr/>
      <dgm:t>
        <a:bodyPr/>
        <a:lstStyle/>
        <a:p>
          <a:endParaRPr lang="en-IE" sz="2000">
            <a:latin typeface="Arial" panose="020B0604020202020204" pitchFamily="34" charset="0"/>
            <a:cs typeface="Arial" panose="020B0604020202020204" pitchFamily="34" charset="0"/>
          </a:endParaRPr>
        </a:p>
      </dgm:t>
    </dgm:pt>
    <dgm:pt modelId="{5AFA1167-69BB-4799-9F0D-20C4852DA64E}" type="sibTrans" cxnId="{8373CDB1-C2FE-4EB7-97A5-81BC5E5687E7}">
      <dgm:prSet/>
      <dgm:spPr/>
      <dgm:t>
        <a:bodyPr/>
        <a:lstStyle/>
        <a:p>
          <a:endParaRPr lang="en-IE" sz="2000">
            <a:latin typeface="Arial" panose="020B0604020202020204" pitchFamily="34" charset="0"/>
            <a:cs typeface="Arial" panose="020B0604020202020204" pitchFamily="34" charset="0"/>
          </a:endParaRPr>
        </a:p>
      </dgm:t>
    </dgm:pt>
    <dgm:pt modelId="{8C59E408-B865-4D2D-B0C9-7E039C952C7A}">
      <dgm:prSet custT="1"/>
      <dgm:spPr>
        <a:solidFill>
          <a:srgbClr val="9C9D9E"/>
        </a:solidFill>
        <a:ln w="22225" cap="flat" cmpd="sng" algn="ctr">
          <a:noFill/>
          <a:prstDash val="solid"/>
          <a:miter lim="800000"/>
        </a:ln>
        <a:effectLst/>
      </dgm:spPr>
      <dgm:t>
        <a:bodyPr spcFirstLastPara="0" vert="horz" wrap="square" lIns="561945" tIns="50800" rIns="50800" bIns="50800" numCol="1" spcCol="1270" anchor="ctr" anchorCtr="0"/>
        <a:lstStyle/>
        <a:p>
          <a:pPr marL="0" lvl="0" indent="0" algn="ctr" defTabSz="889000">
            <a:lnSpc>
              <a:spcPct val="90000"/>
            </a:lnSpc>
            <a:spcBef>
              <a:spcPct val="0"/>
            </a:spcBef>
            <a:spcAft>
              <a:spcPct val="35000"/>
            </a:spcAft>
            <a:buNone/>
          </a:pPr>
          <a:r>
            <a:rPr lang="en-IE" sz="2000" b="0" i="0" kern="1200" dirty="0">
              <a:solidFill>
                <a:schemeClr val="bg1"/>
              </a:solidFill>
              <a:latin typeface="Arial" panose="020B0604020202020204" pitchFamily="34" charset="0"/>
              <a:ea typeface="+mn-ea"/>
              <a:cs typeface="Arial" panose="020B0604020202020204" pitchFamily="34" charset="0"/>
            </a:rPr>
            <a:t>Governance</a:t>
          </a:r>
        </a:p>
      </dgm:t>
    </dgm:pt>
    <dgm:pt modelId="{96888D1D-3A47-43E2-9BC2-255F3513B80E}" type="parTrans" cxnId="{EBF4DD3B-3D61-44A8-9323-EC84ED0107DC}">
      <dgm:prSet/>
      <dgm:spPr/>
      <dgm:t>
        <a:bodyPr/>
        <a:lstStyle/>
        <a:p>
          <a:endParaRPr lang="en-IE" sz="2000">
            <a:latin typeface="Arial" panose="020B0604020202020204" pitchFamily="34" charset="0"/>
            <a:cs typeface="Arial" panose="020B0604020202020204" pitchFamily="34" charset="0"/>
          </a:endParaRPr>
        </a:p>
      </dgm:t>
    </dgm:pt>
    <dgm:pt modelId="{7E561E0D-04DD-4762-AE8A-3FBA3B1F4E24}" type="sibTrans" cxnId="{EBF4DD3B-3D61-44A8-9323-EC84ED0107DC}">
      <dgm:prSet/>
      <dgm:spPr/>
      <dgm:t>
        <a:bodyPr/>
        <a:lstStyle/>
        <a:p>
          <a:endParaRPr lang="en-IE" sz="2000">
            <a:latin typeface="Arial" panose="020B0604020202020204" pitchFamily="34" charset="0"/>
            <a:cs typeface="Arial" panose="020B0604020202020204" pitchFamily="34" charset="0"/>
          </a:endParaRPr>
        </a:p>
      </dgm:t>
    </dgm:pt>
    <dgm:pt modelId="{33DE660E-92DD-451F-8DA6-EA6637A42074}">
      <dgm:prSet custT="1"/>
      <dgm:spPr>
        <a:solidFill>
          <a:srgbClr val="E05206"/>
        </a:solidFill>
        <a:ln w="22225" cap="flat" cmpd="sng" algn="ctr">
          <a:solidFill>
            <a:srgbClr val="E05206"/>
          </a:solidFill>
          <a:prstDash val="solid"/>
          <a:miter lim="800000"/>
        </a:ln>
        <a:effectLst/>
      </dgm:spPr>
      <dgm:t>
        <a:bodyPr spcFirstLastPara="0" vert="horz" wrap="square" lIns="561945" tIns="50800" rIns="50800" bIns="50800" numCol="1" spcCol="1270" anchor="ctr" anchorCtr="0"/>
        <a:lstStyle/>
        <a:p>
          <a:pPr marL="0" lvl="0" indent="0" algn="ctr" defTabSz="889000">
            <a:lnSpc>
              <a:spcPct val="90000"/>
            </a:lnSpc>
            <a:spcBef>
              <a:spcPct val="0"/>
            </a:spcBef>
            <a:spcAft>
              <a:spcPct val="35000"/>
            </a:spcAft>
            <a:buNone/>
          </a:pPr>
          <a:r>
            <a:rPr lang="en-IE" sz="2000" b="0" i="0" kern="1200" dirty="0">
              <a:solidFill>
                <a:prstClr val="white"/>
              </a:solidFill>
              <a:latin typeface="Arial" panose="020B0604020202020204" pitchFamily="34" charset="0"/>
              <a:ea typeface="+mn-ea"/>
              <a:cs typeface="Arial" panose="020B0604020202020204" pitchFamily="34" charset="0"/>
            </a:rPr>
            <a:t>Promoter Obligations</a:t>
          </a:r>
        </a:p>
      </dgm:t>
    </dgm:pt>
    <dgm:pt modelId="{991C6D85-B819-4F2D-8B5A-CC8340C39DA3}" type="parTrans" cxnId="{021932CF-9D81-48AB-AFA5-86583305B21F}">
      <dgm:prSet/>
      <dgm:spPr/>
      <dgm:t>
        <a:bodyPr/>
        <a:lstStyle/>
        <a:p>
          <a:endParaRPr lang="en-IE" sz="2000">
            <a:latin typeface="Arial" panose="020B0604020202020204" pitchFamily="34" charset="0"/>
            <a:cs typeface="Arial" panose="020B0604020202020204" pitchFamily="34" charset="0"/>
          </a:endParaRPr>
        </a:p>
      </dgm:t>
    </dgm:pt>
    <dgm:pt modelId="{4D92906D-F709-41A4-A1A0-28F6A22EAD9E}" type="sibTrans" cxnId="{021932CF-9D81-48AB-AFA5-86583305B21F}">
      <dgm:prSet/>
      <dgm:spPr/>
      <dgm:t>
        <a:bodyPr/>
        <a:lstStyle/>
        <a:p>
          <a:endParaRPr lang="en-IE" sz="2000">
            <a:latin typeface="Arial" panose="020B0604020202020204" pitchFamily="34" charset="0"/>
            <a:cs typeface="Arial" panose="020B0604020202020204" pitchFamily="34" charset="0"/>
          </a:endParaRPr>
        </a:p>
      </dgm:t>
    </dgm:pt>
    <dgm:pt modelId="{BB6F893C-81D7-4C3F-9F28-B12DE0061027}" type="pres">
      <dgm:prSet presAssocID="{45566CBA-52FB-4D7C-B83A-8A9BF02C24C4}" presName="diagram" presStyleCnt="0">
        <dgm:presLayoutVars>
          <dgm:dir/>
          <dgm:resizeHandles val="exact"/>
        </dgm:presLayoutVars>
      </dgm:prSet>
      <dgm:spPr/>
    </dgm:pt>
    <dgm:pt modelId="{EE4B2F97-73E7-465D-BD2E-686A1F8896D0}" type="pres">
      <dgm:prSet presAssocID="{D6626E16-BEE4-442C-B24C-F8ECE7A651AA}" presName="node" presStyleLbl="node1" presStyleIdx="0" presStyleCnt="4">
        <dgm:presLayoutVars>
          <dgm:bulletEnabled val="1"/>
        </dgm:presLayoutVars>
      </dgm:prSet>
      <dgm:spPr>
        <a:xfrm>
          <a:off x="1725057" y="1070"/>
          <a:ext cx="3538306" cy="2122983"/>
        </a:xfrm>
        <a:prstGeom prst="rect">
          <a:avLst/>
        </a:prstGeom>
      </dgm:spPr>
    </dgm:pt>
    <dgm:pt modelId="{26A16EAE-FCAD-4E25-884C-B592F78BA46F}" type="pres">
      <dgm:prSet presAssocID="{55FE71D9-0E14-4C29-B7FD-C5864102350E}" presName="sibTrans" presStyleCnt="0"/>
      <dgm:spPr/>
    </dgm:pt>
    <dgm:pt modelId="{75B057AB-D268-40E5-BB05-7A8EF5F16046}" type="pres">
      <dgm:prSet presAssocID="{BD83C96A-3047-42B3-84C4-911325692E83}" presName="node" presStyleLbl="node1" presStyleIdx="1" presStyleCnt="4">
        <dgm:presLayoutVars>
          <dgm:bulletEnabled val="1"/>
        </dgm:presLayoutVars>
      </dgm:prSet>
      <dgm:spPr/>
    </dgm:pt>
    <dgm:pt modelId="{0FBD6D34-3452-4FE8-8D32-025823F211B0}" type="pres">
      <dgm:prSet presAssocID="{5AFA1167-69BB-4799-9F0D-20C4852DA64E}" presName="sibTrans" presStyleCnt="0"/>
      <dgm:spPr/>
    </dgm:pt>
    <dgm:pt modelId="{A3BFC772-85D9-40B9-9E44-837CDD88BDD6}" type="pres">
      <dgm:prSet presAssocID="{8C59E408-B865-4D2D-B0C9-7E039C952C7A}" presName="node" presStyleLbl="node1" presStyleIdx="2" presStyleCnt="4">
        <dgm:presLayoutVars>
          <dgm:bulletEnabled val="1"/>
        </dgm:presLayoutVars>
      </dgm:prSet>
      <dgm:spPr/>
    </dgm:pt>
    <dgm:pt modelId="{E89EFDA2-5018-4045-9DBD-09B26E766445}" type="pres">
      <dgm:prSet presAssocID="{7E561E0D-04DD-4762-AE8A-3FBA3B1F4E24}" presName="sibTrans" presStyleCnt="0"/>
      <dgm:spPr/>
    </dgm:pt>
    <dgm:pt modelId="{EFD12912-A059-426A-8738-253913F12ABD}" type="pres">
      <dgm:prSet presAssocID="{33DE660E-92DD-451F-8DA6-EA6637A42074}" presName="node" presStyleLbl="node1" presStyleIdx="3" presStyleCnt="4">
        <dgm:presLayoutVars>
          <dgm:bulletEnabled val="1"/>
        </dgm:presLayoutVars>
      </dgm:prSet>
      <dgm:spPr>
        <a:xfrm>
          <a:off x="5617194" y="2477884"/>
          <a:ext cx="3538306" cy="2122983"/>
        </a:xfrm>
        <a:prstGeom prst="rect">
          <a:avLst/>
        </a:prstGeom>
      </dgm:spPr>
    </dgm:pt>
  </dgm:ptLst>
  <dgm:cxnLst>
    <dgm:cxn modelId="{AD112F28-1A0B-479A-B9C2-24F90423089A}" type="presOf" srcId="{BD83C96A-3047-42B3-84C4-911325692E83}" destId="{75B057AB-D268-40E5-BB05-7A8EF5F16046}" srcOrd="0" destOrd="0" presId="urn:microsoft.com/office/officeart/2005/8/layout/default"/>
    <dgm:cxn modelId="{EBF4DD3B-3D61-44A8-9323-EC84ED0107DC}" srcId="{45566CBA-52FB-4D7C-B83A-8A9BF02C24C4}" destId="{8C59E408-B865-4D2D-B0C9-7E039C952C7A}" srcOrd="2" destOrd="0" parTransId="{96888D1D-3A47-43E2-9BC2-255F3513B80E}" sibTransId="{7E561E0D-04DD-4762-AE8A-3FBA3B1F4E24}"/>
    <dgm:cxn modelId="{15B97B56-804B-4A94-9551-5FD0DBB94790}" srcId="{45566CBA-52FB-4D7C-B83A-8A9BF02C24C4}" destId="{D6626E16-BEE4-442C-B24C-F8ECE7A651AA}" srcOrd="0" destOrd="0" parTransId="{49C689C8-2817-4EBF-9781-5EEE79262C2D}" sibTransId="{55FE71D9-0E14-4C29-B7FD-C5864102350E}"/>
    <dgm:cxn modelId="{14C84B7A-E967-47CD-B6A8-E0ADE75AC7D3}" type="presOf" srcId="{D6626E16-BEE4-442C-B24C-F8ECE7A651AA}" destId="{EE4B2F97-73E7-465D-BD2E-686A1F8896D0}" srcOrd="0" destOrd="0" presId="urn:microsoft.com/office/officeart/2005/8/layout/default"/>
    <dgm:cxn modelId="{6743427F-DAE8-4966-A195-3BB848083D16}" type="presOf" srcId="{33DE660E-92DD-451F-8DA6-EA6637A42074}" destId="{EFD12912-A059-426A-8738-253913F12ABD}" srcOrd="0" destOrd="0" presId="urn:microsoft.com/office/officeart/2005/8/layout/default"/>
    <dgm:cxn modelId="{8373CDB1-C2FE-4EB7-97A5-81BC5E5687E7}" srcId="{45566CBA-52FB-4D7C-B83A-8A9BF02C24C4}" destId="{BD83C96A-3047-42B3-84C4-911325692E83}" srcOrd="1" destOrd="0" parTransId="{87F72E25-65FF-4120-9267-8BD44F44629E}" sibTransId="{5AFA1167-69BB-4799-9F0D-20C4852DA64E}"/>
    <dgm:cxn modelId="{021932CF-9D81-48AB-AFA5-86583305B21F}" srcId="{45566CBA-52FB-4D7C-B83A-8A9BF02C24C4}" destId="{33DE660E-92DD-451F-8DA6-EA6637A42074}" srcOrd="3" destOrd="0" parTransId="{991C6D85-B819-4F2D-8B5A-CC8340C39DA3}" sibTransId="{4D92906D-F709-41A4-A1A0-28F6A22EAD9E}"/>
    <dgm:cxn modelId="{1C4209D7-9799-46B0-A67B-AAB5F87E9BB3}" type="presOf" srcId="{8C59E408-B865-4D2D-B0C9-7E039C952C7A}" destId="{A3BFC772-85D9-40B9-9E44-837CDD88BDD6}" srcOrd="0" destOrd="0" presId="urn:microsoft.com/office/officeart/2005/8/layout/default"/>
    <dgm:cxn modelId="{1BD8A3FB-1515-4F5B-8ABD-D73DE7556E39}" type="presOf" srcId="{45566CBA-52FB-4D7C-B83A-8A9BF02C24C4}" destId="{BB6F893C-81D7-4C3F-9F28-B12DE0061027}" srcOrd="0" destOrd="0" presId="urn:microsoft.com/office/officeart/2005/8/layout/default"/>
    <dgm:cxn modelId="{AAE16C54-97BE-421E-A415-4716DF6749D1}" type="presParOf" srcId="{BB6F893C-81D7-4C3F-9F28-B12DE0061027}" destId="{EE4B2F97-73E7-465D-BD2E-686A1F8896D0}" srcOrd="0" destOrd="0" presId="urn:microsoft.com/office/officeart/2005/8/layout/default"/>
    <dgm:cxn modelId="{AE46F8BD-9FBA-4D38-8FE1-3CF45E6733C8}" type="presParOf" srcId="{BB6F893C-81D7-4C3F-9F28-B12DE0061027}" destId="{26A16EAE-FCAD-4E25-884C-B592F78BA46F}" srcOrd="1" destOrd="0" presId="urn:microsoft.com/office/officeart/2005/8/layout/default"/>
    <dgm:cxn modelId="{F4962703-497F-479C-BBCC-FE63DB558668}" type="presParOf" srcId="{BB6F893C-81D7-4C3F-9F28-B12DE0061027}" destId="{75B057AB-D268-40E5-BB05-7A8EF5F16046}" srcOrd="2" destOrd="0" presId="urn:microsoft.com/office/officeart/2005/8/layout/default"/>
    <dgm:cxn modelId="{A0F8A16E-AE2F-451D-8CE2-9E5AF4A5BDD4}" type="presParOf" srcId="{BB6F893C-81D7-4C3F-9F28-B12DE0061027}" destId="{0FBD6D34-3452-4FE8-8D32-025823F211B0}" srcOrd="3" destOrd="0" presId="urn:microsoft.com/office/officeart/2005/8/layout/default"/>
    <dgm:cxn modelId="{B8D986B1-C0C1-4F0E-83CB-73F8598CF331}" type="presParOf" srcId="{BB6F893C-81D7-4C3F-9F28-B12DE0061027}" destId="{A3BFC772-85D9-40B9-9E44-837CDD88BDD6}" srcOrd="4" destOrd="0" presId="urn:microsoft.com/office/officeart/2005/8/layout/default"/>
    <dgm:cxn modelId="{C1FFB973-1F2D-4050-B18B-524021CEEF49}" type="presParOf" srcId="{BB6F893C-81D7-4C3F-9F28-B12DE0061027}" destId="{E89EFDA2-5018-4045-9DBD-09B26E766445}" srcOrd="5" destOrd="0" presId="urn:microsoft.com/office/officeart/2005/8/layout/default"/>
    <dgm:cxn modelId="{734C10D2-3E77-4F98-8670-B37B98B3B629}" type="presParOf" srcId="{BB6F893C-81D7-4C3F-9F28-B12DE0061027}" destId="{EFD12912-A059-426A-8738-253913F12ABD}"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A7FACA-A7F2-4152-ABD5-80DAFED1240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IE"/>
        </a:p>
      </dgm:t>
    </dgm:pt>
    <dgm:pt modelId="{3D838F49-22A0-41FF-B5DA-A7F6C607B50A}">
      <dgm:prSet custT="1"/>
      <dgm:spPr>
        <a:solidFill>
          <a:srgbClr val="693A77"/>
        </a:solidFill>
        <a:ln>
          <a:noFill/>
        </a:ln>
      </dgm:spPr>
      <dgm:t>
        <a:bodyPr vert="horz" lIns="91440" tIns="45720" rIns="91440" bIns="45720" rtlCol="0"/>
        <a:lstStyle/>
        <a:p>
          <a:pPr algn="ctr" rtl="0" eaLnBrk="1" latinLnBrk="0" hangingPunct="1">
            <a:buFont typeface="Wingdings" pitchFamily="2" charset="2"/>
          </a:pPr>
          <a:r>
            <a:rPr lang="en-GB" sz="2000" b="0" i="0" kern="1200" dirty="0">
              <a:solidFill>
                <a:schemeClr val="bg1"/>
              </a:solidFill>
              <a:latin typeface="Arial" panose="020B0604020202020204" pitchFamily="34" charset="0"/>
              <a:ea typeface="+mn-ea"/>
              <a:cs typeface="Arial" panose="020B0604020202020204" pitchFamily="34" charset="0"/>
            </a:rPr>
            <a:t>Key points – get agreement upfront</a:t>
          </a:r>
          <a:endParaRPr lang="en-IE" sz="2000" b="0" i="0" kern="1200" dirty="0">
            <a:solidFill>
              <a:schemeClr val="bg1"/>
            </a:solidFill>
            <a:latin typeface="Arial" panose="020B0604020202020204" pitchFamily="34" charset="0"/>
            <a:ea typeface="+mn-ea"/>
            <a:cs typeface="Arial" panose="020B0604020202020204" pitchFamily="34" charset="0"/>
          </a:endParaRPr>
        </a:p>
      </dgm:t>
    </dgm:pt>
    <dgm:pt modelId="{5380181B-9E11-4904-9C41-50FD67ADF016}" type="parTrans" cxnId="{173CBB1D-B3F8-4105-B9E1-39399B365E5E}">
      <dgm:prSet/>
      <dgm:spPr/>
      <dgm:t>
        <a:bodyPr/>
        <a:lstStyle/>
        <a:p>
          <a:pPr algn="ctr"/>
          <a:endParaRPr lang="en-IE" sz="2000" b="0">
            <a:latin typeface="Arial" panose="020B0604020202020204" pitchFamily="34" charset="0"/>
            <a:cs typeface="Arial" panose="020B0604020202020204" pitchFamily="34" charset="0"/>
          </a:endParaRPr>
        </a:p>
      </dgm:t>
    </dgm:pt>
    <dgm:pt modelId="{DE5B9950-58C7-48E5-A9FD-E635D8836379}" type="sibTrans" cxnId="{173CBB1D-B3F8-4105-B9E1-39399B365E5E}">
      <dgm:prSet/>
      <dgm:spPr/>
      <dgm:t>
        <a:bodyPr/>
        <a:lstStyle/>
        <a:p>
          <a:pPr algn="ctr"/>
          <a:endParaRPr lang="en-IE" sz="2000" b="0">
            <a:latin typeface="Arial" panose="020B0604020202020204" pitchFamily="34" charset="0"/>
            <a:cs typeface="Arial" panose="020B0604020202020204" pitchFamily="34" charset="0"/>
          </a:endParaRPr>
        </a:p>
      </dgm:t>
    </dgm:pt>
    <dgm:pt modelId="{CF439970-79CA-4C5B-A9AD-6602D5D83D35}">
      <dgm:prSet custT="1"/>
      <dgm:spPr>
        <a:solidFill>
          <a:srgbClr val="E05206"/>
        </a:solidFill>
      </dgm:spPr>
      <dgm:t>
        <a:bodyPr wrap="square"/>
        <a:lstStyle/>
        <a:p>
          <a:pPr algn="ctr" rtl="0" eaLnBrk="1" latinLnBrk="0" hangingPunct="1"/>
          <a:r>
            <a:rPr lang="en-GB" sz="2000" b="0" kern="1200" dirty="0">
              <a:solidFill>
                <a:schemeClr val="bg1"/>
              </a:solidFill>
              <a:latin typeface="Arial" panose="020B0604020202020204" pitchFamily="34" charset="0"/>
              <a:ea typeface="+mn-ea"/>
              <a:cs typeface="Arial" panose="020B0604020202020204" pitchFamily="34" charset="0"/>
            </a:rPr>
            <a:t>Road map – basis for legal documents</a:t>
          </a:r>
          <a:endParaRPr lang="en-IE" sz="2000" b="0" kern="1200" dirty="0">
            <a:solidFill>
              <a:schemeClr val="bg1"/>
            </a:solidFill>
            <a:latin typeface="Arial" panose="020B0604020202020204" pitchFamily="34" charset="0"/>
            <a:ea typeface="+mn-ea"/>
            <a:cs typeface="Arial" panose="020B0604020202020204" pitchFamily="34" charset="0"/>
          </a:endParaRPr>
        </a:p>
      </dgm:t>
    </dgm:pt>
    <dgm:pt modelId="{AC907080-FACD-47A9-875B-A0F345E8A65A}" type="parTrans" cxnId="{38E3C9F7-BB1E-41FE-9CC7-B9E1C56FD232}">
      <dgm:prSet/>
      <dgm:spPr/>
      <dgm:t>
        <a:bodyPr/>
        <a:lstStyle/>
        <a:p>
          <a:pPr algn="ctr"/>
          <a:endParaRPr lang="en-IE" sz="2000" b="0">
            <a:latin typeface="Arial" panose="020B0604020202020204" pitchFamily="34" charset="0"/>
            <a:cs typeface="Arial" panose="020B0604020202020204" pitchFamily="34" charset="0"/>
          </a:endParaRPr>
        </a:p>
      </dgm:t>
    </dgm:pt>
    <dgm:pt modelId="{EAB47B30-7D00-4AFC-82B3-8DD4216CA91E}" type="sibTrans" cxnId="{38E3C9F7-BB1E-41FE-9CC7-B9E1C56FD232}">
      <dgm:prSet/>
      <dgm:spPr/>
      <dgm:t>
        <a:bodyPr/>
        <a:lstStyle/>
        <a:p>
          <a:pPr algn="ctr"/>
          <a:endParaRPr lang="en-IE" sz="2000" b="0">
            <a:latin typeface="Arial" panose="020B0604020202020204" pitchFamily="34" charset="0"/>
            <a:cs typeface="Arial" panose="020B0604020202020204" pitchFamily="34" charset="0"/>
          </a:endParaRPr>
        </a:p>
      </dgm:t>
    </dgm:pt>
    <dgm:pt modelId="{6F7EAD5A-0DDB-4137-99D2-3D0EABFCBF69}">
      <dgm:prSet custT="1"/>
      <dgm:spPr>
        <a:solidFill>
          <a:srgbClr val="747678"/>
        </a:solidFill>
        <a:ln>
          <a:noFill/>
        </a:ln>
      </dgm:spPr>
      <dgm:t>
        <a:bodyPr wrap="square"/>
        <a:lstStyle/>
        <a:p>
          <a:pPr algn="ctr" defTabSz="914400" rtl="0" eaLnBrk="1" latinLnBrk="0" hangingPunct="1">
            <a:lnSpc>
              <a:spcPct val="150000"/>
            </a:lnSpc>
            <a:buClr>
              <a:schemeClr val="bg1"/>
            </a:buClr>
          </a:pPr>
          <a:r>
            <a:rPr lang="en-GB" sz="2000" b="0" kern="1200" dirty="0">
              <a:solidFill>
                <a:schemeClr val="bg1"/>
              </a:solidFill>
              <a:latin typeface="Arial" panose="020B0604020202020204" pitchFamily="34" charset="0"/>
              <a:ea typeface="+mn-ea"/>
              <a:cs typeface="Arial" panose="020B0604020202020204" pitchFamily="34" charset="0"/>
            </a:rPr>
            <a:t>Moral Force!</a:t>
          </a:r>
          <a:endParaRPr lang="en-IE" sz="2000" b="0" kern="1200" dirty="0">
            <a:solidFill>
              <a:schemeClr val="bg1"/>
            </a:solidFill>
            <a:latin typeface="Arial" panose="020B0604020202020204" pitchFamily="34" charset="0"/>
            <a:ea typeface="+mn-ea"/>
            <a:cs typeface="Arial" panose="020B0604020202020204" pitchFamily="34" charset="0"/>
          </a:endParaRPr>
        </a:p>
      </dgm:t>
    </dgm:pt>
    <dgm:pt modelId="{E5E454A3-CE29-4ABE-86C9-2AE1CC71BC2C}" type="parTrans" cxnId="{491A82DA-1027-4532-8823-9B904B424484}">
      <dgm:prSet/>
      <dgm:spPr/>
      <dgm:t>
        <a:bodyPr/>
        <a:lstStyle/>
        <a:p>
          <a:pPr algn="ctr"/>
          <a:endParaRPr lang="en-IE" sz="2000" b="0">
            <a:latin typeface="Arial" panose="020B0604020202020204" pitchFamily="34" charset="0"/>
            <a:cs typeface="Arial" panose="020B0604020202020204" pitchFamily="34" charset="0"/>
          </a:endParaRPr>
        </a:p>
      </dgm:t>
    </dgm:pt>
    <dgm:pt modelId="{17779DE2-E40D-419B-9423-98446A37F0E5}" type="sibTrans" cxnId="{491A82DA-1027-4532-8823-9B904B424484}">
      <dgm:prSet/>
      <dgm:spPr/>
      <dgm:t>
        <a:bodyPr/>
        <a:lstStyle/>
        <a:p>
          <a:pPr algn="ctr"/>
          <a:endParaRPr lang="en-IE" sz="2000" b="0">
            <a:latin typeface="Arial" panose="020B0604020202020204" pitchFamily="34" charset="0"/>
            <a:cs typeface="Arial" panose="020B0604020202020204" pitchFamily="34" charset="0"/>
          </a:endParaRPr>
        </a:p>
      </dgm:t>
    </dgm:pt>
    <dgm:pt modelId="{331DD3C6-1AB6-4474-99BE-77F1C561ABC5}" type="pres">
      <dgm:prSet presAssocID="{31A7FACA-A7F2-4152-ABD5-80DAFED12403}" presName="diagram" presStyleCnt="0">
        <dgm:presLayoutVars>
          <dgm:dir/>
          <dgm:resizeHandles val="exact"/>
        </dgm:presLayoutVars>
      </dgm:prSet>
      <dgm:spPr/>
    </dgm:pt>
    <dgm:pt modelId="{75D8250C-41F2-4C80-9709-D9F0E49A98E1}" type="pres">
      <dgm:prSet presAssocID="{3D838F49-22A0-41FF-B5DA-A7F6C607B50A}" presName="node" presStyleLbl="node1" presStyleIdx="0" presStyleCnt="3">
        <dgm:presLayoutVars>
          <dgm:bulletEnabled val="1"/>
        </dgm:presLayoutVars>
      </dgm:prSet>
      <dgm:spPr>
        <a:xfrm>
          <a:off x="0" y="540084"/>
          <a:ext cx="3400174" cy="2040104"/>
        </a:xfrm>
        <a:prstGeom prst="rect">
          <a:avLst/>
        </a:prstGeom>
      </dgm:spPr>
    </dgm:pt>
    <dgm:pt modelId="{0BB31BCE-98F8-40B8-9463-00371D0B672E}" type="pres">
      <dgm:prSet presAssocID="{DE5B9950-58C7-48E5-A9FD-E635D8836379}" presName="sibTrans" presStyleCnt="0"/>
      <dgm:spPr/>
    </dgm:pt>
    <dgm:pt modelId="{9F04ACE3-7778-4774-8B7F-DC00ADC197BF}" type="pres">
      <dgm:prSet presAssocID="{CF439970-79CA-4C5B-A9AD-6602D5D83D35}" presName="node" presStyleLbl="node1" presStyleIdx="1" presStyleCnt="3">
        <dgm:presLayoutVars>
          <dgm:bulletEnabled val="1"/>
        </dgm:presLayoutVars>
      </dgm:prSet>
      <dgm:spPr>
        <a:xfrm>
          <a:off x="3740191" y="540084"/>
          <a:ext cx="3400174" cy="2040104"/>
        </a:xfrm>
        <a:prstGeom prst="rect">
          <a:avLst/>
        </a:prstGeom>
      </dgm:spPr>
    </dgm:pt>
    <dgm:pt modelId="{34083491-E102-4D5F-969A-29B6186D563A}" type="pres">
      <dgm:prSet presAssocID="{EAB47B30-7D00-4AFC-82B3-8DD4216CA91E}" presName="sibTrans" presStyleCnt="0"/>
      <dgm:spPr/>
    </dgm:pt>
    <dgm:pt modelId="{2FDA858B-B291-4E5C-A96D-031653968648}" type="pres">
      <dgm:prSet presAssocID="{6F7EAD5A-0DDB-4137-99D2-3D0EABFCBF69}" presName="node" presStyleLbl="node1" presStyleIdx="2" presStyleCnt="3">
        <dgm:presLayoutVars>
          <dgm:bulletEnabled val="1"/>
        </dgm:presLayoutVars>
      </dgm:prSet>
      <dgm:spPr>
        <a:xfrm>
          <a:off x="7480383" y="540084"/>
          <a:ext cx="3400174" cy="2040104"/>
        </a:xfrm>
        <a:prstGeom prst="rect">
          <a:avLst/>
        </a:prstGeom>
      </dgm:spPr>
    </dgm:pt>
  </dgm:ptLst>
  <dgm:cxnLst>
    <dgm:cxn modelId="{173CBB1D-B3F8-4105-B9E1-39399B365E5E}" srcId="{31A7FACA-A7F2-4152-ABD5-80DAFED12403}" destId="{3D838F49-22A0-41FF-B5DA-A7F6C607B50A}" srcOrd="0" destOrd="0" parTransId="{5380181B-9E11-4904-9C41-50FD67ADF016}" sibTransId="{DE5B9950-58C7-48E5-A9FD-E635D8836379}"/>
    <dgm:cxn modelId="{24CC3962-137E-4EC0-A0B5-F6A776508336}" type="presOf" srcId="{31A7FACA-A7F2-4152-ABD5-80DAFED12403}" destId="{331DD3C6-1AB6-4474-99BE-77F1C561ABC5}" srcOrd="0" destOrd="0" presId="urn:microsoft.com/office/officeart/2005/8/layout/default"/>
    <dgm:cxn modelId="{8F3C2E50-1BDF-4665-8A89-B9E54AFA9CB1}" type="presOf" srcId="{CF439970-79CA-4C5B-A9AD-6602D5D83D35}" destId="{9F04ACE3-7778-4774-8B7F-DC00ADC197BF}" srcOrd="0" destOrd="0" presId="urn:microsoft.com/office/officeart/2005/8/layout/default"/>
    <dgm:cxn modelId="{17929C52-D898-4F1D-9FB3-1F80360875BF}" type="presOf" srcId="{3D838F49-22A0-41FF-B5DA-A7F6C607B50A}" destId="{75D8250C-41F2-4C80-9709-D9F0E49A98E1}" srcOrd="0" destOrd="0" presId="urn:microsoft.com/office/officeart/2005/8/layout/default"/>
    <dgm:cxn modelId="{2674138A-04A4-4A79-A95E-FFFEDD20976F}" type="presOf" srcId="{6F7EAD5A-0DDB-4137-99D2-3D0EABFCBF69}" destId="{2FDA858B-B291-4E5C-A96D-031653968648}" srcOrd="0" destOrd="0" presId="urn:microsoft.com/office/officeart/2005/8/layout/default"/>
    <dgm:cxn modelId="{491A82DA-1027-4532-8823-9B904B424484}" srcId="{31A7FACA-A7F2-4152-ABD5-80DAFED12403}" destId="{6F7EAD5A-0DDB-4137-99D2-3D0EABFCBF69}" srcOrd="2" destOrd="0" parTransId="{E5E454A3-CE29-4ABE-86C9-2AE1CC71BC2C}" sibTransId="{17779DE2-E40D-419B-9423-98446A37F0E5}"/>
    <dgm:cxn modelId="{38E3C9F7-BB1E-41FE-9CC7-B9E1C56FD232}" srcId="{31A7FACA-A7F2-4152-ABD5-80DAFED12403}" destId="{CF439970-79CA-4C5B-A9AD-6602D5D83D35}" srcOrd="1" destOrd="0" parTransId="{AC907080-FACD-47A9-875B-A0F345E8A65A}" sibTransId="{EAB47B30-7D00-4AFC-82B3-8DD4216CA91E}"/>
    <dgm:cxn modelId="{7CCA15F7-F6AF-4DBF-8557-8A2AD31EEDD8}" type="presParOf" srcId="{331DD3C6-1AB6-4474-99BE-77F1C561ABC5}" destId="{75D8250C-41F2-4C80-9709-D9F0E49A98E1}" srcOrd="0" destOrd="0" presId="urn:microsoft.com/office/officeart/2005/8/layout/default"/>
    <dgm:cxn modelId="{63903835-6382-4179-AF43-DB04AD3024DF}" type="presParOf" srcId="{331DD3C6-1AB6-4474-99BE-77F1C561ABC5}" destId="{0BB31BCE-98F8-40B8-9463-00371D0B672E}" srcOrd="1" destOrd="0" presId="urn:microsoft.com/office/officeart/2005/8/layout/default"/>
    <dgm:cxn modelId="{DD785F9D-1D5E-4B73-B803-7641619316E3}" type="presParOf" srcId="{331DD3C6-1AB6-4474-99BE-77F1C561ABC5}" destId="{9F04ACE3-7778-4774-8B7F-DC00ADC197BF}" srcOrd="2" destOrd="0" presId="urn:microsoft.com/office/officeart/2005/8/layout/default"/>
    <dgm:cxn modelId="{8EB308B6-8482-4785-9470-2D914B07BFEA}" type="presParOf" srcId="{331DD3C6-1AB6-4474-99BE-77F1C561ABC5}" destId="{34083491-E102-4D5F-969A-29B6186D563A}" srcOrd="3" destOrd="0" presId="urn:microsoft.com/office/officeart/2005/8/layout/default"/>
    <dgm:cxn modelId="{5B2467E5-3EF9-4797-928E-7B39B9CF0B36}" type="presParOf" srcId="{331DD3C6-1AB6-4474-99BE-77F1C561ABC5}" destId="{2FDA858B-B291-4E5C-A96D-031653968648}" srcOrd="4" destOrd="0" presId="urn:microsoft.com/office/officeart/2005/8/layout/defaul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8A7633B-4717-4913-8B71-66E77A590D7E}"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IE"/>
        </a:p>
      </dgm:t>
    </dgm:pt>
    <dgm:pt modelId="{228954B3-2FE5-4FD8-A511-8D1B3ABD2828}">
      <dgm:prSet custT="1"/>
      <dgm:spPr>
        <a:solidFill>
          <a:srgbClr val="747678"/>
        </a:solidFill>
        <a:ln>
          <a:noFill/>
        </a:ln>
      </dgm:spPr>
      <dgm:t>
        <a:bodyPr/>
        <a:lstStyle/>
        <a:p>
          <a:r>
            <a:rPr lang="en-GB" sz="2000" dirty="0">
              <a:latin typeface="Arial" panose="020B0604020202020204" pitchFamily="34" charset="0"/>
              <a:cs typeface="Arial" panose="020B0604020202020204" pitchFamily="34" charset="0"/>
            </a:rPr>
            <a:t>Board Seat </a:t>
          </a:r>
          <a:endParaRPr lang="en-IE" sz="2000" dirty="0">
            <a:latin typeface="Arial" panose="020B0604020202020204" pitchFamily="34" charset="0"/>
            <a:cs typeface="Arial" panose="020B0604020202020204" pitchFamily="34" charset="0"/>
          </a:endParaRPr>
        </a:p>
      </dgm:t>
    </dgm:pt>
    <dgm:pt modelId="{1FD50CD8-AE6A-487E-B843-3AA2E7D53018}" type="parTrans" cxnId="{5954785B-C1CC-4644-A3DB-4E1DC3F68567}">
      <dgm:prSet/>
      <dgm:spPr/>
      <dgm:t>
        <a:bodyPr/>
        <a:lstStyle/>
        <a:p>
          <a:endParaRPr lang="en-IE" sz="2000">
            <a:latin typeface="Arial" panose="020B0604020202020204" pitchFamily="34" charset="0"/>
            <a:cs typeface="Arial" panose="020B0604020202020204" pitchFamily="34" charset="0"/>
          </a:endParaRPr>
        </a:p>
      </dgm:t>
    </dgm:pt>
    <dgm:pt modelId="{B7C78950-0473-43EB-86A7-9A0BFEE223EF}" type="sibTrans" cxnId="{5954785B-C1CC-4644-A3DB-4E1DC3F68567}">
      <dgm:prSet custT="1"/>
      <dgm:spPr>
        <a:solidFill>
          <a:srgbClr val="693A77"/>
        </a:solidFill>
        <a:ln w="12700" cap="flat" cmpd="sng" algn="ctr">
          <a:noFill/>
          <a:prstDash val="solid"/>
          <a:miter lim="800000"/>
        </a:ln>
        <a:effectLst/>
      </dgm:spPr>
      <dgm:t>
        <a:bodyPr spcFirstLastPara="0" vert="horz" wrap="square" lIns="33020" tIns="33020" rIns="33020" bIns="33020" numCol="1" spcCol="1270" anchor="ctr" anchorCtr="0"/>
        <a:lstStyle/>
        <a:p>
          <a:pPr marL="0" lvl="0" indent="0" algn="ctr" defTabSz="1155700">
            <a:lnSpc>
              <a:spcPct val="90000"/>
            </a:lnSpc>
            <a:spcBef>
              <a:spcPct val="0"/>
            </a:spcBef>
            <a:spcAft>
              <a:spcPct val="35000"/>
            </a:spcAft>
            <a:buNone/>
          </a:pPr>
          <a:endParaRPr lang="en-IE" sz="2600" kern="1200">
            <a:solidFill>
              <a:prstClr val="black">
                <a:hueOff val="0"/>
                <a:satOff val="0"/>
                <a:lumOff val="0"/>
                <a:alphaOff val="0"/>
              </a:prstClr>
            </a:solidFill>
            <a:latin typeface="Calibri" panose="020F0502020204030204"/>
            <a:ea typeface="+mn-ea"/>
            <a:cs typeface="+mn-cs"/>
          </a:endParaRPr>
        </a:p>
      </dgm:t>
    </dgm:pt>
    <dgm:pt modelId="{CBDDD657-D841-41A1-923B-1181B122C261}">
      <dgm:prSet custT="1"/>
      <dgm:spPr>
        <a:solidFill>
          <a:srgbClr val="747678"/>
        </a:solidFill>
        <a:ln w="12700" cap="flat" cmpd="sng" algn="ctr">
          <a:noFill/>
          <a:prstDash val="solid"/>
          <a:miter lim="800000"/>
        </a:ln>
        <a:effectLst/>
      </dgm:spPr>
      <dgm:t>
        <a:bodyPr spcFirstLastPara="0" vert="horz" wrap="square" lIns="76200" tIns="76200" rIns="76200" bIns="76200" numCol="1" spcCol="1270" anchor="ctr" anchorCtr="0"/>
        <a:lstStyle/>
        <a:p>
          <a:pPr marL="0" lvl="0" indent="0" algn="l" defTabSz="889000">
            <a:lnSpc>
              <a:spcPct val="90000"/>
            </a:lnSpc>
            <a:spcBef>
              <a:spcPct val="0"/>
            </a:spcBef>
            <a:spcAft>
              <a:spcPct val="35000"/>
            </a:spcAft>
            <a:buNone/>
          </a:pPr>
          <a:r>
            <a:rPr lang="en-GB" sz="2000" kern="1200">
              <a:solidFill>
                <a:prstClr val="white"/>
              </a:solidFill>
              <a:latin typeface="Arial" panose="020B0604020202020204" pitchFamily="34" charset="0"/>
              <a:ea typeface="+mn-ea"/>
              <a:cs typeface="Arial" panose="020B0604020202020204" pitchFamily="34" charset="0"/>
            </a:rPr>
            <a:t>Investor Majority</a:t>
          </a:r>
          <a:endParaRPr lang="en-IE" sz="2000" kern="1200">
            <a:solidFill>
              <a:prstClr val="white"/>
            </a:solidFill>
            <a:latin typeface="Arial" panose="020B0604020202020204" pitchFamily="34" charset="0"/>
            <a:ea typeface="+mn-ea"/>
            <a:cs typeface="Arial" panose="020B0604020202020204" pitchFamily="34" charset="0"/>
          </a:endParaRPr>
        </a:p>
      </dgm:t>
    </dgm:pt>
    <dgm:pt modelId="{A3C2D65A-481A-4EC3-B969-808BB038EF5A}" type="parTrans" cxnId="{0EB8E909-9C87-4F90-9D5B-132D58FCAA0C}">
      <dgm:prSet/>
      <dgm:spPr/>
      <dgm:t>
        <a:bodyPr/>
        <a:lstStyle/>
        <a:p>
          <a:endParaRPr lang="en-IE" sz="2000">
            <a:latin typeface="Arial" panose="020B0604020202020204" pitchFamily="34" charset="0"/>
            <a:cs typeface="Arial" panose="020B0604020202020204" pitchFamily="34" charset="0"/>
          </a:endParaRPr>
        </a:p>
      </dgm:t>
    </dgm:pt>
    <dgm:pt modelId="{1E01A826-448A-4FE0-AB33-1B3851EF07A8}" type="sibTrans" cxnId="{0EB8E909-9C87-4F90-9D5B-132D58FCAA0C}">
      <dgm:prSet custT="1"/>
      <dgm:spPr>
        <a:solidFill>
          <a:srgbClr val="693A77"/>
        </a:solidFill>
        <a:ln w="12700" cap="flat" cmpd="sng" algn="ctr">
          <a:noFill/>
          <a:prstDash val="solid"/>
          <a:miter lim="800000"/>
        </a:ln>
        <a:effectLst/>
      </dgm:spPr>
      <dgm:t>
        <a:bodyPr spcFirstLastPara="0" vert="horz" wrap="square" lIns="33020" tIns="33020" rIns="33020" bIns="33020" numCol="1" spcCol="1270" anchor="ctr" anchorCtr="0"/>
        <a:lstStyle/>
        <a:p>
          <a:pPr marL="0" lvl="0" indent="0" algn="ctr" defTabSz="1155700">
            <a:lnSpc>
              <a:spcPct val="90000"/>
            </a:lnSpc>
            <a:spcBef>
              <a:spcPct val="0"/>
            </a:spcBef>
            <a:spcAft>
              <a:spcPct val="35000"/>
            </a:spcAft>
            <a:buNone/>
          </a:pPr>
          <a:endParaRPr lang="en-IE" sz="2600" kern="1200">
            <a:solidFill>
              <a:prstClr val="black">
                <a:hueOff val="0"/>
                <a:satOff val="0"/>
                <a:lumOff val="0"/>
                <a:alphaOff val="0"/>
              </a:prstClr>
            </a:solidFill>
            <a:latin typeface="Calibri" panose="020F0502020204030204"/>
            <a:ea typeface="+mn-ea"/>
            <a:cs typeface="+mn-cs"/>
          </a:endParaRPr>
        </a:p>
      </dgm:t>
    </dgm:pt>
    <dgm:pt modelId="{A1EAE8A8-2265-4E5A-B516-DE7AC1592F70}">
      <dgm:prSet custT="1"/>
      <dgm:spPr>
        <a:solidFill>
          <a:srgbClr val="E05206"/>
        </a:solidFill>
        <a:ln w="12700" cap="flat" cmpd="sng" algn="ctr">
          <a:noFill/>
          <a:prstDash val="solid"/>
          <a:miter lim="800000"/>
        </a:ln>
        <a:effectLst/>
      </dgm:spPr>
      <dgm:t>
        <a:bodyPr spcFirstLastPara="0" vert="horz" wrap="square" lIns="60960" tIns="60960" rIns="60960" bIns="60960" numCol="1" spcCol="1270" anchor="ctr" anchorCtr="0"/>
        <a:lstStyle/>
        <a:p>
          <a:pPr marL="0" lvl="0" indent="0" algn="l" defTabSz="889000">
            <a:lnSpc>
              <a:spcPct val="90000"/>
            </a:lnSpc>
            <a:spcBef>
              <a:spcPct val="0"/>
            </a:spcBef>
            <a:spcAft>
              <a:spcPct val="35000"/>
            </a:spcAft>
            <a:buNone/>
          </a:pPr>
          <a:r>
            <a:rPr lang="en-GB" sz="2000" kern="1200">
              <a:solidFill>
                <a:prstClr val="white"/>
              </a:solidFill>
              <a:latin typeface="Arial" panose="020B0604020202020204" pitchFamily="34" charset="0"/>
              <a:ea typeface="+mn-ea"/>
              <a:cs typeface="Arial" panose="020B0604020202020204" pitchFamily="34" charset="0"/>
            </a:rPr>
            <a:t>Information Rights </a:t>
          </a:r>
          <a:endParaRPr lang="en-IE" sz="2000" kern="1200">
            <a:solidFill>
              <a:prstClr val="white"/>
            </a:solidFill>
            <a:latin typeface="Arial" panose="020B0604020202020204" pitchFamily="34" charset="0"/>
            <a:ea typeface="+mn-ea"/>
            <a:cs typeface="Arial" panose="020B0604020202020204" pitchFamily="34" charset="0"/>
          </a:endParaRPr>
        </a:p>
      </dgm:t>
    </dgm:pt>
    <dgm:pt modelId="{AC6763F9-1727-43EA-849E-58CEC01BC0EA}" type="parTrans" cxnId="{DC92BE37-233A-4B5B-B987-99BDAED7662F}">
      <dgm:prSet/>
      <dgm:spPr/>
      <dgm:t>
        <a:bodyPr/>
        <a:lstStyle/>
        <a:p>
          <a:endParaRPr lang="en-IE" sz="2000">
            <a:latin typeface="Arial" panose="020B0604020202020204" pitchFamily="34" charset="0"/>
            <a:cs typeface="Arial" panose="020B0604020202020204" pitchFamily="34" charset="0"/>
          </a:endParaRPr>
        </a:p>
      </dgm:t>
    </dgm:pt>
    <dgm:pt modelId="{54741ED4-00A6-47B7-A0ED-BA3E4C04C36F}" type="sibTrans" cxnId="{DC92BE37-233A-4B5B-B987-99BDAED7662F}">
      <dgm:prSet/>
      <dgm:spPr/>
      <dgm:t>
        <a:bodyPr/>
        <a:lstStyle/>
        <a:p>
          <a:endParaRPr lang="en-IE" sz="2000">
            <a:latin typeface="Arial" panose="020B0604020202020204" pitchFamily="34" charset="0"/>
            <a:cs typeface="Arial" panose="020B0604020202020204" pitchFamily="34" charset="0"/>
          </a:endParaRPr>
        </a:p>
      </dgm:t>
    </dgm:pt>
    <dgm:pt modelId="{F1B61B24-6717-4C62-A5AA-3F2CC20667CA}">
      <dgm:prSet custT="1"/>
      <dgm:spPr>
        <a:solidFill>
          <a:srgbClr val="E05206"/>
        </a:solidFill>
        <a:ln w="12700" cap="flat" cmpd="sng" algn="ctr">
          <a:noFill/>
          <a:prstDash val="solid"/>
          <a:miter lim="800000"/>
        </a:ln>
        <a:effectLst/>
      </dgm:spPr>
      <dgm:t>
        <a:bodyPr spcFirstLastPara="0" vert="horz" wrap="square" lIns="60960" tIns="60960" rIns="60960" bIns="60960" numCol="1" spcCol="1270" anchor="ctr" anchorCtr="0"/>
        <a:lstStyle/>
        <a:p>
          <a:r>
            <a:rPr lang="en-GB" sz="2000" kern="1200" dirty="0">
              <a:latin typeface="Arial" panose="020B0604020202020204" pitchFamily="34" charset="0"/>
              <a:cs typeface="Arial" panose="020B0604020202020204" pitchFamily="34" charset="0"/>
            </a:rPr>
            <a:t>Restricted </a:t>
          </a:r>
          <a:r>
            <a:rPr lang="en-GB" sz="2000" kern="1200" dirty="0">
              <a:solidFill>
                <a:prstClr val="white"/>
              </a:solidFill>
              <a:latin typeface="Arial" panose="020B0604020202020204" pitchFamily="34" charset="0"/>
              <a:ea typeface="+mn-ea"/>
              <a:cs typeface="Arial" panose="020B0604020202020204" pitchFamily="34" charset="0"/>
            </a:rPr>
            <a:t>Transactions</a:t>
          </a:r>
          <a:r>
            <a:rPr lang="en-GB" sz="2000" kern="1200" dirty="0">
              <a:latin typeface="Arial" panose="020B0604020202020204" pitchFamily="34" charset="0"/>
              <a:cs typeface="Arial" panose="020B0604020202020204" pitchFamily="34" charset="0"/>
            </a:rPr>
            <a:t>  </a:t>
          </a:r>
          <a:endParaRPr lang="en-IE" sz="2000" kern="1200" dirty="0">
            <a:latin typeface="Arial" panose="020B0604020202020204" pitchFamily="34" charset="0"/>
            <a:cs typeface="Arial" panose="020B0604020202020204" pitchFamily="34" charset="0"/>
          </a:endParaRPr>
        </a:p>
      </dgm:t>
    </dgm:pt>
    <dgm:pt modelId="{D5BA5384-42D7-4B22-BCCE-F035C143B921}" type="sibTrans" cxnId="{33A070DD-75EE-4A92-BE3D-135869415D21}">
      <dgm:prSet custT="1"/>
      <dgm:spPr>
        <a:solidFill>
          <a:srgbClr val="693A77"/>
        </a:solidFill>
        <a:ln w="12700" cap="flat" cmpd="sng" algn="ctr">
          <a:noFill/>
          <a:prstDash val="solid"/>
          <a:miter lim="800000"/>
        </a:ln>
        <a:effectLst/>
      </dgm:spPr>
      <dgm:t>
        <a:bodyPr spcFirstLastPara="0" vert="horz" wrap="square" lIns="33020" tIns="33020" rIns="33020" bIns="33020" numCol="1" spcCol="1270" anchor="ctr" anchorCtr="0"/>
        <a:lstStyle/>
        <a:p>
          <a:pPr marL="0" lvl="0" indent="0" algn="ctr" defTabSz="1155700">
            <a:lnSpc>
              <a:spcPct val="90000"/>
            </a:lnSpc>
            <a:spcBef>
              <a:spcPct val="0"/>
            </a:spcBef>
            <a:spcAft>
              <a:spcPct val="35000"/>
            </a:spcAft>
            <a:buNone/>
          </a:pPr>
          <a:endParaRPr lang="en-IE" sz="2600" kern="1200">
            <a:solidFill>
              <a:prstClr val="black">
                <a:hueOff val="0"/>
                <a:satOff val="0"/>
                <a:lumOff val="0"/>
                <a:alphaOff val="0"/>
              </a:prstClr>
            </a:solidFill>
            <a:latin typeface="Calibri" panose="020F0502020204030204"/>
            <a:ea typeface="+mn-ea"/>
            <a:cs typeface="+mn-cs"/>
          </a:endParaRPr>
        </a:p>
      </dgm:t>
    </dgm:pt>
    <dgm:pt modelId="{FBAE8333-98D9-47B2-BBA5-F2E8B9FF120E}" type="parTrans" cxnId="{33A070DD-75EE-4A92-BE3D-135869415D21}">
      <dgm:prSet/>
      <dgm:spPr/>
      <dgm:t>
        <a:bodyPr/>
        <a:lstStyle/>
        <a:p>
          <a:endParaRPr lang="en-IE" sz="2000">
            <a:latin typeface="Arial" panose="020B0604020202020204" pitchFamily="34" charset="0"/>
            <a:cs typeface="Arial" panose="020B0604020202020204" pitchFamily="34" charset="0"/>
          </a:endParaRPr>
        </a:p>
      </dgm:t>
    </dgm:pt>
    <dgm:pt modelId="{0999A79C-DB6D-4A7D-9E18-AF4223B83AAE}" type="pres">
      <dgm:prSet presAssocID="{38A7633B-4717-4913-8B71-66E77A590D7E}" presName="outerComposite" presStyleCnt="0">
        <dgm:presLayoutVars>
          <dgm:chMax val="5"/>
          <dgm:dir/>
          <dgm:resizeHandles val="exact"/>
        </dgm:presLayoutVars>
      </dgm:prSet>
      <dgm:spPr/>
    </dgm:pt>
    <dgm:pt modelId="{1F82767A-360A-425F-AFC9-623C441F4CA5}" type="pres">
      <dgm:prSet presAssocID="{38A7633B-4717-4913-8B71-66E77A590D7E}" presName="dummyMaxCanvas" presStyleCnt="0">
        <dgm:presLayoutVars/>
      </dgm:prSet>
      <dgm:spPr/>
    </dgm:pt>
    <dgm:pt modelId="{3B4CCA14-3336-4246-86FD-A49089AD5E73}" type="pres">
      <dgm:prSet presAssocID="{38A7633B-4717-4913-8B71-66E77A590D7E}" presName="FourNodes_1" presStyleLbl="node1" presStyleIdx="0" presStyleCnt="4">
        <dgm:presLayoutVars>
          <dgm:bulletEnabled val="1"/>
        </dgm:presLayoutVars>
      </dgm:prSet>
      <dgm:spPr/>
    </dgm:pt>
    <dgm:pt modelId="{2CEDE607-97F0-4661-9F64-3906AEB4500D}" type="pres">
      <dgm:prSet presAssocID="{38A7633B-4717-4913-8B71-66E77A590D7E}" presName="FourNodes_2" presStyleLbl="node1" presStyleIdx="1" presStyleCnt="4" custLinFactNeighborX="-376" custLinFactNeighborY="-1352">
        <dgm:presLayoutVars>
          <dgm:bulletEnabled val="1"/>
        </dgm:presLayoutVars>
      </dgm:prSet>
      <dgm:spPr>
        <a:xfrm>
          <a:off x="430435" y="929253"/>
          <a:ext cx="5139526" cy="786291"/>
        </a:xfrm>
        <a:prstGeom prst="roundRect">
          <a:avLst>
            <a:gd name="adj" fmla="val 10000"/>
          </a:avLst>
        </a:prstGeom>
      </dgm:spPr>
    </dgm:pt>
    <dgm:pt modelId="{381C42A6-7E4D-4419-9B02-6F680F5FF025}" type="pres">
      <dgm:prSet presAssocID="{38A7633B-4717-4913-8B71-66E77A590D7E}" presName="FourNodes_3" presStyleLbl="node1" presStyleIdx="2" presStyleCnt="4">
        <dgm:presLayoutVars>
          <dgm:bulletEnabled val="1"/>
        </dgm:presLayoutVars>
      </dgm:prSet>
      <dgm:spPr>
        <a:xfrm>
          <a:off x="1408858" y="1858506"/>
          <a:ext cx="8474335" cy="786291"/>
        </a:xfrm>
        <a:prstGeom prst="roundRect">
          <a:avLst>
            <a:gd name="adj" fmla="val 10000"/>
          </a:avLst>
        </a:prstGeom>
      </dgm:spPr>
    </dgm:pt>
    <dgm:pt modelId="{7849207D-604F-4826-9E4D-A23E2DEFE3B6}" type="pres">
      <dgm:prSet presAssocID="{38A7633B-4717-4913-8B71-66E77A590D7E}" presName="FourNodes_4" presStyleLbl="node1" presStyleIdx="3" presStyleCnt="4" custLinFactNeighborX="9292" custLinFactNeighborY="20997">
        <dgm:presLayoutVars>
          <dgm:bulletEnabled val="1"/>
        </dgm:presLayoutVars>
      </dgm:prSet>
      <dgm:spPr>
        <a:xfrm>
          <a:off x="2118583" y="2787758"/>
          <a:ext cx="8474335" cy="786291"/>
        </a:xfrm>
        <a:prstGeom prst="roundRect">
          <a:avLst>
            <a:gd name="adj" fmla="val 10000"/>
          </a:avLst>
        </a:prstGeom>
      </dgm:spPr>
    </dgm:pt>
    <dgm:pt modelId="{F8B72ED7-1FDB-454D-BBBD-0E7FDE5C4B0A}" type="pres">
      <dgm:prSet presAssocID="{38A7633B-4717-4913-8B71-66E77A590D7E}" presName="FourConn_1-2" presStyleLbl="fgAccFollowNode1" presStyleIdx="0" presStyleCnt="3">
        <dgm:presLayoutVars>
          <dgm:bulletEnabled val="1"/>
        </dgm:presLayoutVars>
      </dgm:prSet>
      <dgm:spPr>
        <a:xfrm>
          <a:off x="4628437" y="602227"/>
          <a:ext cx="511089" cy="511089"/>
        </a:xfrm>
        <a:prstGeom prst="downArrow">
          <a:avLst>
            <a:gd name="adj1" fmla="val 55000"/>
            <a:gd name="adj2" fmla="val 45000"/>
          </a:avLst>
        </a:prstGeom>
      </dgm:spPr>
    </dgm:pt>
    <dgm:pt modelId="{8E81F598-F126-4AF1-8C6F-7A399CD83536}" type="pres">
      <dgm:prSet presAssocID="{38A7633B-4717-4913-8B71-66E77A590D7E}" presName="FourConn_2-3" presStyleLbl="fgAccFollowNode1" presStyleIdx="1" presStyleCnt="3">
        <dgm:presLayoutVars>
          <dgm:bulletEnabled val="1"/>
        </dgm:presLayoutVars>
      </dgm:prSet>
      <dgm:spPr>
        <a:xfrm>
          <a:off x="8672971" y="1531480"/>
          <a:ext cx="511089" cy="511089"/>
        </a:xfrm>
        <a:prstGeom prst="downArrow">
          <a:avLst>
            <a:gd name="adj1" fmla="val 55000"/>
            <a:gd name="adj2" fmla="val 45000"/>
          </a:avLst>
        </a:prstGeom>
      </dgm:spPr>
    </dgm:pt>
    <dgm:pt modelId="{28372600-DDC2-4507-9A78-75939973394A}" type="pres">
      <dgm:prSet presAssocID="{38A7633B-4717-4913-8B71-66E77A590D7E}" presName="FourConn_3-4" presStyleLbl="fgAccFollowNode1" presStyleIdx="2" presStyleCnt="3">
        <dgm:presLayoutVars>
          <dgm:bulletEnabled val="1"/>
        </dgm:presLayoutVars>
      </dgm:prSet>
      <dgm:spPr>
        <a:xfrm>
          <a:off x="9372104" y="2460733"/>
          <a:ext cx="511089" cy="511089"/>
        </a:xfrm>
        <a:prstGeom prst="downArrow">
          <a:avLst>
            <a:gd name="adj1" fmla="val 55000"/>
            <a:gd name="adj2" fmla="val 45000"/>
          </a:avLst>
        </a:prstGeom>
      </dgm:spPr>
    </dgm:pt>
    <dgm:pt modelId="{BDCE4D78-3A03-456B-B6D5-7A73DC5EE7BB}" type="pres">
      <dgm:prSet presAssocID="{38A7633B-4717-4913-8B71-66E77A590D7E}" presName="FourNodes_1_text" presStyleLbl="node1" presStyleIdx="3" presStyleCnt="4">
        <dgm:presLayoutVars>
          <dgm:bulletEnabled val="1"/>
        </dgm:presLayoutVars>
      </dgm:prSet>
      <dgm:spPr/>
    </dgm:pt>
    <dgm:pt modelId="{8C6DFD45-46B4-4EF8-AA9B-D917A7446596}" type="pres">
      <dgm:prSet presAssocID="{38A7633B-4717-4913-8B71-66E77A590D7E}" presName="FourNodes_2_text" presStyleLbl="node1" presStyleIdx="3" presStyleCnt="4">
        <dgm:presLayoutVars>
          <dgm:bulletEnabled val="1"/>
        </dgm:presLayoutVars>
      </dgm:prSet>
      <dgm:spPr/>
    </dgm:pt>
    <dgm:pt modelId="{8D735733-1B32-472D-8BF7-DE377A937CC9}" type="pres">
      <dgm:prSet presAssocID="{38A7633B-4717-4913-8B71-66E77A590D7E}" presName="FourNodes_3_text" presStyleLbl="node1" presStyleIdx="3" presStyleCnt="4">
        <dgm:presLayoutVars>
          <dgm:bulletEnabled val="1"/>
        </dgm:presLayoutVars>
      </dgm:prSet>
      <dgm:spPr/>
    </dgm:pt>
    <dgm:pt modelId="{02546D3B-1877-4D95-A078-6A4E7306EC4B}" type="pres">
      <dgm:prSet presAssocID="{38A7633B-4717-4913-8B71-66E77A590D7E}" presName="FourNodes_4_text" presStyleLbl="node1" presStyleIdx="3" presStyleCnt="4">
        <dgm:presLayoutVars>
          <dgm:bulletEnabled val="1"/>
        </dgm:presLayoutVars>
      </dgm:prSet>
      <dgm:spPr/>
    </dgm:pt>
  </dgm:ptLst>
  <dgm:cxnLst>
    <dgm:cxn modelId="{0EB8E909-9C87-4F90-9D5B-132D58FCAA0C}" srcId="{38A7633B-4717-4913-8B71-66E77A590D7E}" destId="{CBDDD657-D841-41A1-923B-1181B122C261}" srcOrd="2" destOrd="0" parTransId="{A3C2D65A-481A-4EC3-B969-808BB038EF5A}" sibTransId="{1E01A826-448A-4FE0-AB33-1B3851EF07A8}"/>
    <dgm:cxn modelId="{DC92BE37-233A-4B5B-B987-99BDAED7662F}" srcId="{38A7633B-4717-4913-8B71-66E77A590D7E}" destId="{A1EAE8A8-2265-4E5A-B516-DE7AC1592F70}" srcOrd="3" destOrd="0" parTransId="{AC6763F9-1727-43EA-849E-58CEC01BC0EA}" sibTransId="{54741ED4-00A6-47B7-A0ED-BA3E4C04C36F}"/>
    <dgm:cxn modelId="{5954785B-C1CC-4644-A3DB-4E1DC3F68567}" srcId="{38A7633B-4717-4913-8B71-66E77A590D7E}" destId="{228954B3-2FE5-4FD8-A511-8D1B3ABD2828}" srcOrd="0" destOrd="0" parTransId="{1FD50CD8-AE6A-487E-B843-3AA2E7D53018}" sibTransId="{B7C78950-0473-43EB-86A7-9A0BFEE223EF}"/>
    <dgm:cxn modelId="{23F24848-ACB5-4B11-B499-FD439CA89284}" type="presOf" srcId="{CBDDD657-D841-41A1-923B-1181B122C261}" destId="{381C42A6-7E4D-4419-9B02-6F680F5FF025}" srcOrd="0" destOrd="0" presId="urn:microsoft.com/office/officeart/2005/8/layout/vProcess5"/>
    <dgm:cxn modelId="{CED5586A-D744-4FC6-9BE3-516344D247BE}" type="presOf" srcId="{228954B3-2FE5-4FD8-A511-8D1B3ABD2828}" destId="{BDCE4D78-3A03-456B-B6D5-7A73DC5EE7BB}" srcOrd="1" destOrd="0" presId="urn:microsoft.com/office/officeart/2005/8/layout/vProcess5"/>
    <dgm:cxn modelId="{26A3234D-219E-4F57-BD05-F612EBA1CAF4}" type="presOf" srcId="{B7C78950-0473-43EB-86A7-9A0BFEE223EF}" destId="{F8B72ED7-1FDB-454D-BBBD-0E7FDE5C4B0A}" srcOrd="0" destOrd="0" presId="urn:microsoft.com/office/officeart/2005/8/layout/vProcess5"/>
    <dgm:cxn modelId="{ADF34557-1563-45AA-B088-B9B93AD1F734}" type="presOf" srcId="{A1EAE8A8-2265-4E5A-B516-DE7AC1592F70}" destId="{02546D3B-1877-4D95-A078-6A4E7306EC4B}" srcOrd="1" destOrd="0" presId="urn:microsoft.com/office/officeart/2005/8/layout/vProcess5"/>
    <dgm:cxn modelId="{ABFD015A-B0B5-4438-8D48-061445D9099D}" type="presOf" srcId="{38A7633B-4717-4913-8B71-66E77A590D7E}" destId="{0999A79C-DB6D-4A7D-9E18-AF4223B83AAE}" srcOrd="0" destOrd="0" presId="urn:microsoft.com/office/officeart/2005/8/layout/vProcess5"/>
    <dgm:cxn modelId="{ED4C537B-703D-4003-AE2A-06AF6969DAFB}" type="presOf" srcId="{CBDDD657-D841-41A1-923B-1181B122C261}" destId="{8D735733-1B32-472D-8BF7-DE377A937CC9}" srcOrd="1" destOrd="0" presId="urn:microsoft.com/office/officeart/2005/8/layout/vProcess5"/>
    <dgm:cxn modelId="{09396C7C-4C5A-4CF3-A186-EE128A2FAE91}" type="presOf" srcId="{F1B61B24-6717-4C62-A5AA-3F2CC20667CA}" destId="{2CEDE607-97F0-4661-9F64-3906AEB4500D}" srcOrd="0" destOrd="0" presId="urn:microsoft.com/office/officeart/2005/8/layout/vProcess5"/>
    <dgm:cxn modelId="{CA24947D-E02A-47B4-AC17-6F873886E652}" type="presOf" srcId="{A1EAE8A8-2265-4E5A-B516-DE7AC1592F70}" destId="{7849207D-604F-4826-9E4D-A23E2DEFE3B6}" srcOrd="0" destOrd="0" presId="urn:microsoft.com/office/officeart/2005/8/layout/vProcess5"/>
    <dgm:cxn modelId="{8EFC44A5-BFEB-41F6-8EC7-C3FF480E0D7E}" type="presOf" srcId="{F1B61B24-6717-4C62-A5AA-3F2CC20667CA}" destId="{8C6DFD45-46B4-4EF8-AA9B-D917A7446596}" srcOrd="1" destOrd="0" presId="urn:microsoft.com/office/officeart/2005/8/layout/vProcess5"/>
    <dgm:cxn modelId="{CFC32FC5-F317-4089-9210-7D491031268D}" type="presOf" srcId="{D5BA5384-42D7-4B22-BCCE-F035C143B921}" destId="{8E81F598-F126-4AF1-8C6F-7A399CD83536}" srcOrd="0" destOrd="0" presId="urn:microsoft.com/office/officeart/2005/8/layout/vProcess5"/>
    <dgm:cxn modelId="{E0A396D2-C595-4DE2-8B94-FB11CECD8296}" type="presOf" srcId="{1E01A826-448A-4FE0-AB33-1B3851EF07A8}" destId="{28372600-DDC2-4507-9A78-75939973394A}" srcOrd="0" destOrd="0" presId="urn:microsoft.com/office/officeart/2005/8/layout/vProcess5"/>
    <dgm:cxn modelId="{E5B0E5D5-0F08-49F1-B016-5508B2DB7DEF}" type="presOf" srcId="{228954B3-2FE5-4FD8-A511-8D1B3ABD2828}" destId="{3B4CCA14-3336-4246-86FD-A49089AD5E73}" srcOrd="0" destOrd="0" presId="urn:microsoft.com/office/officeart/2005/8/layout/vProcess5"/>
    <dgm:cxn modelId="{33A070DD-75EE-4A92-BE3D-135869415D21}" srcId="{38A7633B-4717-4913-8B71-66E77A590D7E}" destId="{F1B61B24-6717-4C62-A5AA-3F2CC20667CA}" srcOrd="1" destOrd="0" parTransId="{FBAE8333-98D9-47B2-BBA5-F2E8B9FF120E}" sibTransId="{D5BA5384-42D7-4B22-BCCE-F035C143B921}"/>
    <dgm:cxn modelId="{E0F8E9A3-B1A7-439C-B4FA-C7A33701638A}" type="presParOf" srcId="{0999A79C-DB6D-4A7D-9E18-AF4223B83AAE}" destId="{1F82767A-360A-425F-AFC9-623C441F4CA5}" srcOrd="0" destOrd="0" presId="urn:microsoft.com/office/officeart/2005/8/layout/vProcess5"/>
    <dgm:cxn modelId="{ECEBBD5F-567C-4C1E-8E65-C5F61027CF01}" type="presParOf" srcId="{0999A79C-DB6D-4A7D-9E18-AF4223B83AAE}" destId="{3B4CCA14-3336-4246-86FD-A49089AD5E73}" srcOrd="1" destOrd="0" presId="urn:microsoft.com/office/officeart/2005/8/layout/vProcess5"/>
    <dgm:cxn modelId="{70A9D374-8B86-4DC9-9E86-C2B3EEA10977}" type="presParOf" srcId="{0999A79C-DB6D-4A7D-9E18-AF4223B83AAE}" destId="{2CEDE607-97F0-4661-9F64-3906AEB4500D}" srcOrd="2" destOrd="0" presId="urn:microsoft.com/office/officeart/2005/8/layout/vProcess5"/>
    <dgm:cxn modelId="{71C1A426-FCFB-48E0-B3E1-AD58A5234E30}" type="presParOf" srcId="{0999A79C-DB6D-4A7D-9E18-AF4223B83AAE}" destId="{381C42A6-7E4D-4419-9B02-6F680F5FF025}" srcOrd="3" destOrd="0" presId="urn:microsoft.com/office/officeart/2005/8/layout/vProcess5"/>
    <dgm:cxn modelId="{6EDDFE45-A956-477C-AB82-7A7CA50A8CE6}" type="presParOf" srcId="{0999A79C-DB6D-4A7D-9E18-AF4223B83AAE}" destId="{7849207D-604F-4826-9E4D-A23E2DEFE3B6}" srcOrd="4" destOrd="0" presId="urn:microsoft.com/office/officeart/2005/8/layout/vProcess5"/>
    <dgm:cxn modelId="{71C1E68B-DA6B-489A-82DF-61C1A551A02F}" type="presParOf" srcId="{0999A79C-DB6D-4A7D-9E18-AF4223B83AAE}" destId="{F8B72ED7-1FDB-454D-BBBD-0E7FDE5C4B0A}" srcOrd="5" destOrd="0" presId="urn:microsoft.com/office/officeart/2005/8/layout/vProcess5"/>
    <dgm:cxn modelId="{2674844F-E8F2-44E1-AC63-224E9155BFC3}" type="presParOf" srcId="{0999A79C-DB6D-4A7D-9E18-AF4223B83AAE}" destId="{8E81F598-F126-4AF1-8C6F-7A399CD83536}" srcOrd="6" destOrd="0" presId="urn:microsoft.com/office/officeart/2005/8/layout/vProcess5"/>
    <dgm:cxn modelId="{0FBD58BB-30E0-4E41-BFE7-BD81DAD6FFED}" type="presParOf" srcId="{0999A79C-DB6D-4A7D-9E18-AF4223B83AAE}" destId="{28372600-DDC2-4507-9A78-75939973394A}" srcOrd="7" destOrd="0" presId="urn:microsoft.com/office/officeart/2005/8/layout/vProcess5"/>
    <dgm:cxn modelId="{59542466-442D-49B9-817B-244AF7FA37C3}" type="presParOf" srcId="{0999A79C-DB6D-4A7D-9E18-AF4223B83AAE}" destId="{BDCE4D78-3A03-456B-B6D5-7A73DC5EE7BB}" srcOrd="8" destOrd="0" presId="urn:microsoft.com/office/officeart/2005/8/layout/vProcess5"/>
    <dgm:cxn modelId="{2BF11462-754A-4257-A50D-A62CFA7B6EA4}" type="presParOf" srcId="{0999A79C-DB6D-4A7D-9E18-AF4223B83AAE}" destId="{8C6DFD45-46B4-4EF8-AA9B-D917A7446596}" srcOrd="9" destOrd="0" presId="urn:microsoft.com/office/officeart/2005/8/layout/vProcess5"/>
    <dgm:cxn modelId="{AB849C3C-121D-4077-A625-912378AE548F}" type="presParOf" srcId="{0999A79C-DB6D-4A7D-9E18-AF4223B83AAE}" destId="{8D735733-1B32-472D-8BF7-DE377A937CC9}" srcOrd="10" destOrd="0" presId="urn:microsoft.com/office/officeart/2005/8/layout/vProcess5"/>
    <dgm:cxn modelId="{523D2EFD-2C59-473F-8283-1F9F1B8D6CA3}" type="presParOf" srcId="{0999A79C-DB6D-4A7D-9E18-AF4223B83AAE}" destId="{02546D3B-1877-4D95-A078-6A4E7306EC4B}"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9A3DD6-5BF7-42D4-ABAF-D6F3FE36985A}">
      <dsp:nvSpPr>
        <dsp:cNvPr id="0" name=""/>
        <dsp:cNvSpPr/>
      </dsp:nvSpPr>
      <dsp:spPr>
        <a:xfrm>
          <a:off x="-5202950" y="-796933"/>
          <a:ext cx="6195806" cy="6195806"/>
        </a:xfrm>
        <a:prstGeom prst="blockArc">
          <a:avLst>
            <a:gd name="adj1" fmla="val 18900000"/>
            <a:gd name="adj2" fmla="val 2700000"/>
            <a:gd name="adj3" fmla="val 349"/>
          </a:avLst>
        </a:prstGeom>
        <a:noFill/>
        <a:ln w="12700" cap="flat" cmpd="sng" algn="ctr">
          <a:solidFill>
            <a:srgbClr val="E05206"/>
          </a:solidFill>
          <a:prstDash val="solid"/>
          <a:miter lim="800000"/>
        </a:ln>
        <a:effectLst/>
      </dsp:spPr>
      <dsp:style>
        <a:lnRef idx="2">
          <a:scrgbClr r="0" g="0" b="0"/>
        </a:lnRef>
        <a:fillRef idx="0">
          <a:scrgbClr r="0" g="0" b="0"/>
        </a:fillRef>
        <a:effectRef idx="0">
          <a:scrgbClr r="0" g="0" b="0"/>
        </a:effectRef>
        <a:fontRef idx="minor"/>
      </dsp:style>
    </dsp:sp>
    <dsp:sp modelId="{459BDF56-739D-4C73-B26B-932AFE538619}">
      <dsp:nvSpPr>
        <dsp:cNvPr id="0" name=""/>
        <dsp:cNvSpPr/>
      </dsp:nvSpPr>
      <dsp:spPr>
        <a:xfrm>
          <a:off x="519843" y="353797"/>
          <a:ext cx="10297032" cy="707962"/>
        </a:xfrm>
        <a:prstGeom prst="rect">
          <a:avLst/>
        </a:prstGeom>
        <a:noFill/>
        <a:ln w="22225" cap="flat" cmpd="sng" algn="ctr">
          <a:solidFill>
            <a:srgbClr val="E05206"/>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1945" tIns="50800" rIns="50800" bIns="50800" numCol="1" spcCol="1270" anchor="ctr" anchorCtr="0">
          <a:noAutofit/>
        </a:bodyPr>
        <a:lstStyle/>
        <a:p>
          <a:pPr marL="0" lvl="0" indent="0" algn="l" defTabSz="889000">
            <a:lnSpc>
              <a:spcPct val="90000"/>
            </a:lnSpc>
            <a:spcBef>
              <a:spcPct val="0"/>
            </a:spcBef>
            <a:spcAft>
              <a:spcPct val="35000"/>
            </a:spcAft>
            <a:buNone/>
          </a:pPr>
          <a:r>
            <a:rPr lang="en-IE" sz="2000" b="1" i="0" kern="1200" dirty="0">
              <a:solidFill>
                <a:srgbClr val="E05206"/>
              </a:solidFill>
              <a:latin typeface="Arial" panose="020B0604020202020204" pitchFamily="34" charset="0"/>
              <a:cs typeface="Arial" panose="020B0604020202020204" pitchFamily="34" charset="0"/>
            </a:rPr>
            <a:t>What? </a:t>
          </a:r>
          <a:endParaRPr lang="en-IE" sz="2000" b="1" kern="1200" dirty="0">
            <a:solidFill>
              <a:srgbClr val="E05206"/>
            </a:solidFill>
            <a:latin typeface="Arial" panose="020B0604020202020204" pitchFamily="34" charset="0"/>
            <a:cs typeface="Arial" panose="020B0604020202020204" pitchFamily="34" charset="0"/>
          </a:endParaRPr>
        </a:p>
      </dsp:txBody>
      <dsp:txXfrm>
        <a:off x="519843" y="353797"/>
        <a:ext cx="10297032" cy="707962"/>
      </dsp:txXfrm>
    </dsp:sp>
    <dsp:sp modelId="{AA556A5C-B828-41EE-B931-6E8820A393FF}">
      <dsp:nvSpPr>
        <dsp:cNvPr id="0" name=""/>
        <dsp:cNvSpPr/>
      </dsp:nvSpPr>
      <dsp:spPr>
        <a:xfrm>
          <a:off x="77366" y="265301"/>
          <a:ext cx="884952" cy="884952"/>
        </a:xfrm>
        <a:prstGeom prst="ellipse">
          <a:avLst/>
        </a:prstGeom>
        <a:solidFill>
          <a:srgbClr val="E05206"/>
        </a:solidFill>
        <a:ln w="12700" cap="flat" cmpd="sng" algn="ctr">
          <a:solidFill>
            <a:srgbClr val="E05206"/>
          </a:solidFill>
          <a:prstDash val="solid"/>
          <a:miter lim="800000"/>
        </a:ln>
        <a:effectLst/>
      </dsp:spPr>
      <dsp:style>
        <a:lnRef idx="2">
          <a:scrgbClr r="0" g="0" b="0"/>
        </a:lnRef>
        <a:fillRef idx="1">
          <a:scrgbClr r="0" g="0" b="0"/>
        </a:fillRef>
        <a:effectRef idx="0">
          <a:scrgbClr r="0" g="0" b="0"/>
        </a:effectRef>
        <a:fontRef idx="minor"/>
      </dsp:style>
    </dsp:sp>
    <dsp:sp modelId="{A1803F15-C6BF-4E34-B21E-697D70DCBD4B}">
      <dsp:nvSpPr>
        <dsp:cNvPr id="0" name=""/>
        <dsp:cNvSpPr/>
      </dsp:nvSpPr>
      <dsp:spPr>
        <a:xfrm>
          <a:off x="925734" y="1415924"/>
          <a:ext cx="9891141" cy="707962"/>
        </a:xfrm>
        <a:prstGeom prst="rect">
          <a:avLst/>
        </a:prstGeom>
        <a:noFill/>
        <a:ln w="22225" cap="flat" cmpd="sng" algn="ctr">
          <a:solidFill>
            <a:srgbClr val="E05206"/>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1945" tIns="50800" rIns="50800" bIns="50800" numCol="1" spcCol="1270" anchor="ctr" anchorCtr="0">
          <a:noAutofit/>
        </a:bodyPr>
        <a:lstStyle/>
        <a:p>
          <a:pPr marL="0" lvl="0" indent="0" algn="l" defTabSz="889000">
            <a:lnSpc>
              <a:spcPct val="90000"/>
            </a:lnSpc>
            <a:spcBef>
              <a:spcPct val="0"/>
            </a:spcBef>
            <a:spcAft>
              <a:spcPct val="35000"/>
            </a:spcAft>
            <a:buNone/>
          </a:pPr>
          <a:r>
            <a:rPr lang="en-IE" sz="2000" b="1" i="0" kern="1200" dirty="0">
              <a:solidFill>
                <a:srgbClr val="E05206"/>
              </a:solidFill>
              <a:latin typeface="Arial" panose="020B0604020202020204" pitchFamily="34" charset="0"/>
              <a:ea typeface="+mn-ea"/>
              <a:cs typeface="Arial" panose="020B0604020202020204" pitchFamily="34" charset="0"/>
            </a:rPr>
            <a:t>Why?</a:t>
          </a:r>
        </a:p>
      </dsp:txBody>
      <dsp:txXfrm>
        <a:off x="925734" y="1415924"/>
        <a:ext cx="9891141" cy="707962"/>
      </dsp:txXfrm>
    </dsp:sp>
    <dsp:sp modelId="{58427AD0-A037-4275-ACC1-F5D910E4017E}">
      <dsp:nvSpPr>
        <dsp:cNvPr id="0" name=""/>
        <dsp:cNvSpPr/>
      </dsp:nvSpPr>
      <dsp:spPr>
        <a:xfrm>
          <a:off x="483257" y="1327429"/>
          <a:ext cx="884952" cy="884952"/>
        </a:xfrm>
        <a:prstGeom prst="ellipse">
          <a:avLst/>
        </a:prstGeom>
        <a:solidFill>
          <a:srgbClr val="E05206"/>
        </a:solidFill>
        <a:ln w="12700" cap="flat" cmpd="sng" algn="ctr">
          <a:solidFill>
            <a:srgbClr val="E05206"/>
          </a:solidFill>
          <a:prstDash val="solid"/>
          <a:miter lim="800000"/>
        </a:ln>
        <a:effectLst/>
      </dsp:spPr>
      <dsp:style>
        <a:lnRef idx="2">
          <a:scrgbClr r="0" g="0" b="0"/>
        </a:lnRef>
        <a:fillRef idx="1">
          <a:scrgbClr r="0" g="0" b="0"/>
        </a:fillRef>
        <a:effectRef idx="0">
          <a:scrgbClr r="0" g="0" b="0"/>
        </a:effectRef>
        <a:fontRef idx="minor"/>
      </dsp:style>
    </dsp:sp>
    <dsp:sp modelId="{7C4BEBA6-E04D-4FCB-BCE4-6A5B6F0EDF91}">
      <dsp:nvSpPr>
        <dsp:cNvPr id="0" name=""/>
        <dsp:cNvSpPr/>
      </dsp:nvSpPr>
      <dsp:spPr>
        <a:xfrm>
          <a:off x="925734" y="2478052"/>
          <a:ext cx="9891141" cy="707962"/>
        </a:xfrm>
        <a:prstGeom prst="rect">
          <a:avLst/>
        </a:prstGeom>
        <a:noFill/>
        <a:ln w="22225" cap="flat" cmpd="sng" algn="ctr">
          <a:solidFill>
            <a:srgbClr val="E05206"/>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1945" tIns="50800" rIns="50800" bIns="50800" numCol="1" spcCol="1270" anchor="ctr" anchorCtr="0">
          <a:noAutofit/>
        </a:bodyPr>
        <a:lstStyle/>
        <a:p>
          <a:pPr marL="0" lvl="0" indent="0" algn="l" defTabSz="889000">
            <a:lnSpc>
              <a:spcPct val="90000"/>
            </a:lnSpc>
            <a:spcBef>
              <a:spcPct val="0"/>
            </a:spcBef>
            <a:spcAft>
              <a:spcPct val="35000"/>
            </a:spcAft>
            <a:buNone/>
          </a:pPr>
          <a:r>
            <a:rPr lang="en-IE" sz="2000" b="1" i="0" kern="1200" dirty="0">
              <a:solidFill>
                <a:srgbClr val="E05206"/>
              </a:solidFill>
              <a:latin typeface="Arial" panose="020B0604020202020204" pitchFamily="34" charset="0"/>
              <a:ea typeface="+mn-ea"/>
              <a:cs typeface="Arial" panose="020B0604020202020204" pitchFamily="34" charset="0"/>
            </a:rPr>
            <a:t>Who?</a:t>
          </a:r>
        </a:p>
      </dsp:txBody>
      <dsp:txXfrm>
        <a:off x="925734" y="2478052"/>
        <a:ext cx="9891141" cy="707962"/>
      </dsp:txXfrm>
    </dsp:sp>
    <dsp:sp modelId="{4A05EDAF-BB68-4B98-A732-BC07EAFF25AF}">
      <dsp:nvSpPr>
        <dsp:cNvPr id="0" name=""/>
        <dsp:cNvSpPr/>
      </dsp:nvSpPr>
      <dsp:spPr>
        <a:xfrm>
          <a:off x="483257" y="2389556"/>
          <a:ext cx="884952" cy="884952"/>
        </a:xfrm>
        <a:prstGeom prst="ellipse">
          <a:avLst/>
        </a:prstGeom>
        <a:solidFill>
          <a:srgbClr val="E05206"/>
        </a:solidFill>
        <a:ln w="12700" cap="flat" cmpd="sng" algn="ctr">
          <a:solidFill>
            <a:srgbClr val="E05206"/>
          </a:solidFill>
          <a:prstDash val="solid"/>
          <a:miter lim="800000"/>
        </a:ln>
        <a:effectLst/>
      </dsp:spPr>
      <dsp:style>
        <a:lnRef idx="2">
          <a:scrgbClr r="0" g="0" b="0"/>
        </a:lnRef>
        <a:fillRef idx="1">
          <a:scrgbClr r="0" g="0" b="0"/>
        </a:fillRef>
        <a:effectRef idx="0">
          <a:scrgbClr r="0" g="0" b="0"/>
        </a:effectRef>
        <a:fontRef idx="minor"/>
      </dsp:style>
    </dsp:sp>
    <dsp:sp modelId="{A2AE57CC-72AC-4DFB-B892-AB81630D128D}">
      <dsp:nvSpPr>
        <dsp:cNvPr id="0" name=""/>
        <dsp:cNvSpPr/>
      </dsp:nvSpPr>
      <dsp:spPr>
        <a:xfrm>
          <a:off x="519843" y="3540179"/>
          <a:ext cx="10297032" cy="707962"/>
        </a:xfrm>
        <a:prstGeom prst="rect">
          <a:avLst/>
        </a:prstGeom>
        <a:noFill/>
        <a:ln w="22225" cap="flat" cmpd="sng" algn="ctr">
          <a:solidFill>
            <a:srgbClr val="E05206"/>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1945" tIns="50800" rIns="50800" bIns="50800" numCol="1" spcCol="1270" anchor="ctr" anchorCtr="0">
          <a:noAutofit/>
        </a:bodyPr>
        <a:lstStyle/>
        <a:p>
          <a:pPr marL="0" lvl="0" indent="0" algn="l" defTabSz="889000">
            <a:lnSpc>
              <a:spcPct val="90000"/>
            </a:lnSpc>
            <a:spcBef>
              <a:spcPct val="0"/>
            </a:spcBef>
            <a:spcAft>
              <a:spcPct val="35000"/>
            </a:spcAft>
            <a:buNone/>
          </a:pPr>
          <a:r>
            <a:rPr lang="en-IE" sz="2000" b="1" i="0" kern="1200" dirty="0">
              <a:solidFill>
                <a:srgbClr val="E05206"/>
              </a:solidFill>
              <a:latin typeface="Arial" panose="020B0604020202020204" pitchFamily="34" charset="0"/>
              <a:ea typeface="+mn-ea"/>
              <a:cs typeface="Arial" panose="020B0604020202020204" pitchFamily="34" charset="0"/>
            </a:rPr>
            <a:t>Key terms?</a:t>
          </a:r>
        </a:p>
      </dsp:txBody>
      <dsp:txXfrm>
        <a:off x="519843" y="3540179"/>
        <a:ext cx="10297032" cy="707962"/>
      </dsp:txXfrm>
    </dsp:sp>
    <dsp:sp modelId="{638790A7-DC77-43D4-AC39-26746F490AEF}">
      <dsp:nvSpPr>
        <dsp:cNvPr id="0" name=""/>
        <dsp:cNvSpPr/>
      </dsp:nvSpPr>
      <dsp:spPr>
        <a:xfrm>
          <a:off x="77366" y="3451684"/>
          <a:ext cx="884952" cy="884952"/>
        </a:xfrm>
        <a:prstGeom prst="ellipse">
          <a:avLst/>
        </a:prstGeom>
        <a:solidFill>
          <a:srgbClr val="E05206"/>
        </a:solidFill>
        <a:ln w="12700" cap="flat" cmpd="sng" algn="ctr">
          <a:solidFill>
            <a:srgbClr val="E05206"/>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4B2F97-73E7-465D-BD2E-686A1F8896D0}">
      <dsp:nvSpPr>
        <dsp:cNvPr id="0" name=""/>
        <dsp:cNvSpPr/>
      </dsp:nvSpPr>
      <dsp:spPr>
        <a:xfrm>
          <a:off x="1725057" y="1070"/>
          <a:ext cx="3538306" cy="2122983"/>
        </a:xfrm>
        <a:prstGeom prst="rect">
          <a:avLst/>
        </a:prstGeom>
        <a:solidFill>
          <a:srgbClr val="693A77"/>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rtlCol="0" anchor="ctr" anchorCtr="0">
          <a:noAutofit/>
        </a:bodyPr>
        <a:lstStyle/>
        <a:p>
          <a:pPr marL="0" lvl="0" indent="0" algn="ctr" defTabSz="889000" rtl="0" eaLnBrk="1" latinLnBrk="0" hangingPunct="1">
            <a:lnSpc>
              <a:spcPct val="90000"/>
            </a:lnSpc>
            <a:spcBef>
              <a:spcPct val="0"/>
            </a:spcBef>
            <a:spcAft>
              <a:spcPct val="35000"/>
            </a:spcAft>
            <a:buFont typeface="Wingdings" pitchFamily="2" charset="2"/>
            <a:buNone/>
          </a:pPr>
          <a:r>
            <a:rPr lang="en-IE" sz="2000" b="0" i="0" kern="1200" dirty="0">
              <a:solidFill>
                <a:prstClr val="white"/>
              </a:solidFill>
              <a:latin typeface="Arial" panose="020B0604020202020204" pitchFamily="34" charset="0"/>
              <a:ea typeface="+mn-ea"/>
              <a:cs typeface="Arial" panose="020B0604020202020204" pitchFamily="34" charset="0"/>
            </a:rPr>
            <a:t>Type </a:t>
          </a:r>
        </a:p>
      </dsp:txBody>
      <dsp:txXfrm>
        <a:off x="1725057" y="1070"/>
        <a:ext cx="3538306" cy="2122983"/>
      </dsp:txXfrm>
    </dsp:sp>
    <dsp:sp modelId="{75B057AB-D268-40E5-BB05-7A8EF5F16046}">
      <dsp:nvSpPr>
        <dsp:cNvPr id="0" name=""/>
        <dsp:cNvSpPr/>
      </dsp:nvSpPr>
      <dsp:spPr>
        <a:xfrm>
          <a:off x="5617194" y="1070"/>
          <a:ext cx="3538306" cy="2122983"/>
        </a:xfrm>
        <a:prstGeom prst="rect">
          <a:avLst/>
        </a:prstGeom>
        <a:solidFill>
          <a:srgbClr val="747678"/>
        </a:solidFill>
        <a:ln w="22225"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1945" tIns="50800" rIns="50800" bIns="50800" numCol="1" spcCol="1270" anchor="ctr" anchorCtr="0">
          <a:noAutofit/>
        </a:bodyPr>
        <a:lstStyle/>
        <a:p>
          <a:pPr marL="0" lvl="0" indent="0" algn="ctr" defTabSz="889000">
            <a:lnSpc>
              <a:spcPct val="90000"/>
            </a:lnSpc>
            <a:spcBef>
              <a:spcPct val="0"/>
            </a:spcBef>
            <a:spcAft>
              <a:spcPct val="35000"/>
            </a:spcAft>
            <a:buNone/>
          </a:pPr>
          <a:r>
            <a:rPr lang="en-IE" sz="2000" b="0" i="0" kern="1200" dirty="0">
              <a:solidFill>
                <a:schemeClr val="bg1"/>
              </a:solidFill>
              <a:latin typeface="Arial" panose="020B0604020202020204" pitchFamily="34" charset="0"/>
              <a:ea typeface="+mn-ea"/>
              <a:cs typeface="Arial" panose="020B0604020202020204" pitchFamily="34" charset="0"/>
            </a:rPr>
            <a:t>Dilution</a:t>
          </a:r>
        </a:p>
      </dsp:txBody>
      <dsp:txXfrm>
        <a:off x="5617194" y="1070"/>
        <a:ext cx="3538306" cy="2122983"/>
      </dsp:txXfrm>
    </dsp:sp>
    <dsp:sp modelId="{A3BFC772-85D9-40B9-9E44-837CDD88BDD6}">
      <dsp:nvSpPr>
        <dsp:cNvPr id="0" name=""/>
        <dsp:cNvSpPr/>
      </dsp:nvSpPr>
      <dsp:spPr>
        <a:xfrm>
          <a:off x="1725057" y="2477884"/>
          <a:ext cx="3538306" cy="2122983"/>
        </a:xfrm>
        <a:prstGeom prst="rect">
          <a:avLst/>
        </a:prstGeom>
        <a:solidFill>
          <a:srgbClr val="9C9D9E"/>
        </a:solidFill>
        <a:ln w="22225"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1945" tIns="50800" rIns="50800" bIns="50800" numCol="1" spcCol="1270" anchor="ctr" anchorCtr="0">
          <a:noAutofit/>
        </a:bodyPr>
        <a:lstStyle/>
        <a:p>
          <a:pPr marL="0" lvl="0" indent="0" algn="ctr" defTabSz="889000">
            <a:lnSpc>
              <a:spcPct val="90000"/>
            </a:lnSpc>
            <a:spcBef>
              <a:spcPct val="0"/>
            </a:spcBef>
            <a:spcAft>
              <a:spcPct val="35000"/>
            </a:spcAft>
            <a:buNone/>
          </a:pPr>
          <a:r>
            <a:rPr lang="en-IE" sz="2000" b="0" i="0" kern="1200" dirty="0">
              <a:solidFill>
                <a:schemeClr val="bg1"/>
              </a:solidFill>
              <a:latin typeface="Arial" panose="020B0604020202020204" pitchFamily="34" charset="0"/>
              <a:ea typeface="+mn-ea"/>
              <a:cs typeface="Arial" panose="020B0604020202020204" pitchFamily="34" charset="0"/>
            </a:rPr>
            <a:t>Governance</a:t>
          </a:r>
        </a:p>
      </dsp:txBody>
      <dsp:txXfrm>
        <a:off x="1725057" y="2477884"/>
        <a:ext cx="3538306" cy="2122983"/>
      </dsp:txXfrm>
    </dsp:sp>
    <dsp:sp modelId="{EFD12912-A059-426A-8738-253913F12ABD}">
      <dsp:nvSpPr>
        <dsp:cNvPr id="0" name=""/>
        <dsp:cNvSpPr/>
      </dsp:nvSpPr>
      <dsp:spPr>
        <a:xfrm>
          <a:off x="5617194" y="2477884"/>
          <a:ext cx="3538306" cy="2122983"/>
        </a:xfrm>
        <a:prstGeom prst="rect">
          <a:avLst/>
        </a:prstGeom>
        <a:solidFill>
          <a:srgbClr val="E05206"/>
        </a:solidFill>
        <a:ln w="22225" cap="flat" cmpd="sng" algn="ctr">
          <a:solidFill>
            <a:srgbClr val="E05206"/>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1945" tIns="50800" rIns="50800" bIns="50800" numCol="1" spcCol="1270" anchor="ctr" anchorCtr="0">
          <a:noAutofit/>
        </a:bodyPr>
        <a:lstStyle/>
        <a:p>
          <a:pPr marL="0" lvl="0" indent="0" algn="ctr" defTabSz="889000">
            <a:lnSpc>
              <a:spcPct val="90000"/>
            </a:lnSpc>
            <a:spcBef>
              <a:spcPct val="0"/>
            </a:spcBef>
            <a:spcAft>
              <a:spcPct val="35000"/>
            </a:spcAft>
            <a:buNone/>
          </a:pPr>
          <a:r>
            <a:rPr lang="en-IE" sz="2000" b="0" i="0" kern="1200" dirty="0">
              <a:solidFill>
                <a:prstClr val="white"/>
              </a:solidFill>
              <a:latin typeface="Arial" panose="020B0604020202020204" pitchFamily="34" charset="0"/>
              <a:ea typeface="+mn-ea"/>
              <a:cs typeface="Arial" panose="020B0604020202020204" pitchFamily="34" charset="0"/>
            </a:rPr>
            <a:t>Promoter Obligations</a:t>
          </a:r>
        </a:p>
      </dsp:txBody>
      <dsp:txXfrm>
        <a:off x="5617194" y="2477884"/>
        <a:ext cx="3538306" cy="21229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D8250C-41F2-4C80-9709-D9F0E49A98E1}">
      <dsp:nvSpPr>
        <dsp:cNvPr id="0" name=""/>
        <dsp:cNvSpPr/>
      </dsp:nvSpPr>
      <dsp:spPr>
        <a:xfrm>
          <a:off x="0" y="540084"/>
          <a:ext cx="3400174" cy="2040104"/>
        </a:xfrm>
        <a:prstGeom prst="rect">
          <a:avLst/>
        </a:prstGeom>
        <a:solidFill>
          <a:srgbClr val="693A77"/>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rtlCol="0" anchor="ctr" anchorCtr="0">
          <a:noAutofit/>
        </a:bodyPr>
        <a:lstStyle/>
        <a:p>
          <a:pPr marL="0" lvl="0" indent="0" algn="ctr" defTabSz="889000" rtl="0" eaLnBrk="1" latinLnBrk="0" hangingPunct="1">
            <a:lnSpc>
              <a:spcPct val="90000"/>
            </a:lnSpc>
            <a:spcBef>
              <a:spcPct val="0"/>
            </a:spcBef>
            <a:spcAft>
              <a:spcPct val="35000"/>
            </a:spcAft>
            <a:buFont typeface="Wingdings" pitchFamily="2" charset="2"/>
            <a:buNone/>
          </a:pPr>
          <a:r>
            <a:rPr lang="en-GB" sz="2000" b="0" i="0" kern="1200" dirty="0">
              <a:solidFill>
                <a:schemeClr val="bg1"/>
              </a:solidFill>
              <a:latin typeface="Arial" panose="020B0604020202020204" pitchFamily="34" charset="0"/>
              <a:ea typeface="+mn-ea"/>
              <a:cs typeface="Arial" panose="020B0604020202020204" pitchFamily="34" charset="0"/>
            </a:rPr>
            <a:t>Key points – get agreement upfront</a:t>
          </a:r>
          <a:endParaRPr lang="en-IE" sz="2000" b="0" i="0" kern="1200" dirty="0">
            <a:solidFill>
              <a:schemeClr val="bg1"/>
            </a:solidFill>
            <a:latin typeface="Arial" panose="020B0604020202020204" pitchFamily="34" charset="0"/>
            <a:ea typeface="+mn-ea"/>
            <a:cs typeface="Arial" panose="020B0604020202020204" pitchFamily="34" charset="0"/>
          </a:endParaRPr>
        </a:p>
      </dsp:txBody>
      <dsp:txXfrm>
        <a:off x="0" y="540084"/>
        <a:ext cx="3400174" cy="2040104"/>
      </dsp:txXfrm>
    </dsp:sp>
    <dsp:sp modelId="{9F04ACE3-7778-4774-8B7F-DC00ADC197BF}">
      <dsp:nvSpPr>
        <dsp:cNvPr id="0" name=""/>
        <dsp:cNvSpPr/>
      </dsp:nvSpPr>
      <dsp:spPr>
        <a:xfrm>
          <a:off x="3740191" y="540084"/>
          <a:ext cx="3400174" cy="2040104"/>
        </a:xfrm>
        <a:prstGeom prst="rect">
          <a:avLst/>
        </a:prstGeom>
        <a:solidFill>
          <a:srgbClr val="E0520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eaLnBrk="1" latinLnBrk="0" hangingPunct="1">
            <a:lnSpc>
              <a:spcPct val="90000"/>
            </a:lnSpc>
            <a:spcBef>
              <a:spcPct val="0"/>
            </a:spcBef>
            <a:spcAft>
              <a:spcPct val="35000"/>
            </a:spcAft>
            <a:buNone/>
          </a:pPr>
          <a:r>
            <a:rPr lang="en-GB" sz="2000" b="0" kern="1200" dirty="0">
              <a:solidFill>
                <a:schemeClr val="bg1"/>
              </a:solidFill>
              <a:latin typeface="Arial" panose="020B0604020202020204" pitchFamily="34" charset="0"/>
              <a:ea typeface="+mn-ea"/>
              <a:cs typeface="Arial" panose="020B0604020202020204" pitchFamily="34" charset="0"/>
            </a:rPr>
            <a:t>Road map – basis for legal documents</a:t>
          </a:r>
          <a:endParaRPr lang="en-IE" sz="2000" b="0" kern="1200" dirty="0">
            <a:solidFill>
              <a:schemeClr val="bg1"/>
            </a:solidFill>
            <a:latin typeface="Arial" panose="020B0604020202020204" pitchFamily="34" charset="0"/>
            <a:ea typeface="+mn-ea"/>
            <a:cs typeface="Arial" panose="020B0604020202020204" pitchFamily="34" charset="0"/>
          </a:endParaRPr>
        </a:p>
      </dsp:txBody>
      <dsp:txXfrm>
        <a:off x="3740191" y="540084"/>
        <a:ext cx="3400174" cy="2040104"/>
      </dsp:txXfrm>
    </dsp:sp>
    <dsp:sp modelId="{2FDA858B-B291-4E5C-A96D-031653968648}">
      <dsp:nvSpPr>
        <dsp:cNvPr id="0" name=""/>
        <dsp:cNvSpPr/>
      </dsp:nvSpPr>
      <dsp:spPr>
        <a:xfrm>
          <a:off x="7480383" y="540084"/>
          <a:ext cx="3400174" cy="2040104"/>
        </a:xfrm>
        <a:prstGeom prst="rect">
          <a:avLst/>
        </a:prstGeom>
        <a:solidFill>
          <a:srgbClr val="747678"/>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914400" rtl="0" eaLnBrk="1" latinLnBrk="0" hangingPunct="1">
            <a:lnSpc>
              <a:spcPct val="150000"/>
            </a:lnSpc>
            <a:spcBef>
              <a:spcPct val="0"/>
            </a:spcBef>
            <a:spcAft>
              <a:spcPct val="35000"/>
            </a:spcAft>
            <a:buClr>
              <a:schemeClr val="bg1"/>
            </a:buClr>
            <a:buNone/>
          </a:pPr>
          <a:r>
            <a:rPr lang="en-GB" sz="2000" b="0" kern="1200" dirty="0">
              <a:solidFill>
                <a:schemeClr val="bg1"/>
              </a:solidFill>
              <a:latin typeface="Arial" panose="020B0604020202020204" pitchFamily="34" charset="0"/>
              <a:ea typeface="+mn-ea"/>
              <a:cs typeface="Arial" panose="020B0604020202020204" pitchFamily="34" charset="0"/>
            </a:rPr>
            <a:t>Moral Force!</a:t>
          </a:r>
          <a:endParaRPr lang="en-IE" sz="2000" b="0" kern="1200" dirty="0">
            <a:solidFill>
              <a:schemeClr val="bg1"/>
            </a:solidFill>
            <a:latin typeface="Arial" panose="020B0604020202020204" pitchFamily="34" charset="0"/>
            <a:ea typeface="+mn-ea"/>
            <a:cs typeface="Arial" panose="020B0604020202020204" pitchFamily="34" charset="0"/>
          </a:endParaRPr>
        </a:p>
      </dsp:txBody>
      <dsp:txXfrm>
        <a:off x="7480383" y="540084"/>
        <a:ext cx="3400174" cy="204010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4CCA14-3336-4246-86FD-A49089AD5E73}">
      <dsp:nvSpPr>
        <dsp:cNvPr id="0" name=""/>
        <dsp:cNvSpPr/>
      </dsp:nvSpPr>
      <dsp:spPr>
        <a:xfrm>
          <a:off x="0" y="0"/>
          <a:ext cx="8474335" cy="786291"/>
        </a:xfrm>
        <a:prstGeom prst="roundRect">
          <a:avLst>
            <a:gd name="adj" fmla="val 10000"/>
          </a:avLst>
        </a:prstGeom>
        <a:solidFill>
          <a:srgbClr val="747678"/>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dirty="0">
              <a:latin typeface="Arial" panose="020B0604020202020204" pitchFamily="34" charset="0"/>
              <a:cs typeface="Arial" panose="020B0604020202020204" pitchFamily="34" charset="0"/>
            </a:rPr>
            <a:t>Board Seat </a:t>
          </a:r>
          <a:endParaRPr lang="en-IE" sz="2000" kern="1200" dirty="0">
            <a:latin typeface="Arial" panose="020B0604020202020204" pitchFamily="34" charset="0"/>
            <a:cs typeface="Arial" panose="020B0604020202020204" pitchFamily="34" charset="0"/>
          </a:endParaRPr>
        </a:p>
      </dsp:txBody>
      <dsp:txXfrm>
        <a:off x="23030" y="23030"/>
        <a:ext cx="7559423" cy="740231"/>
      </dsp:txXfrm>
    </dsp:sp>
    <dsp:sp modelId="{2CEDE607-97F0-4661-9F64-3906AEB4500D}">
      <dsp:nvSpPr>
        <dsp:cNvPr id="0" name=""/>
        <dsp:cNvSpPr/>
      </dsp:nvSpPr>
      <dsp:spPr>
        <a:xfrm>
          <a:off x="677862" y="918622"/>
          <a:ext cx="8474335" cy="786291"/>
        </a:xfrm>
        <a:prstGeom prst="roundRect">
          <a:avLst>
            <a:gd name="adj" fmla="val 10000"/>
          </a:avLst>
        </a:prstGeom>
        <a:solidFill>
          <a:srgbClr val="E0520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889000">
            <a:lnSpc>
              <a:spcPct val="90000"/>
            </a:lnSpc>
            <a:spcBef>
              <a:spcPct val="0"/>
            </a:spcBef>
            <a:spcAft>
              <a:spcPct val="35000"/>
            </a:spcAft>
            <a:buNone/>
          </a:pPr>
          <a:r>
            <a:rPr lang="en-GB" sz="2000" kern="1200" dirty="0">
              <a:latin typeface="Arial" panose="020B0604020202020204" pitchFamily="34" charset="0"/>
              <a:cs typeface="Arial" panose="020B0604020202020204" pitchFamily="34" charset="0"/>
            </a:rPr>
            <a:t>Restricted </a:t>
          </a:r>
          <a:r>
            <a:rPr lang="en-GB" sz="2000" kern="1200" dirty="0">
              <a:solidFill>
                <a:prstClr val="white"/>
              </a:solidFill>
              <a:latin typeface="Arial" panose="020B0604020202020204" pitchFamily="34" charset="0"/>
              <a:ea typeface="+mn-ea"/>
              <a:cs typeface="Arial" panose="020B0604020202020204" pitchFamily="34" charset="0"/>
            </a:rPr>
            <a:t>Transactions</a:t>
          </a:r>
          <a:r>
            <a:rPr lang="en-GB" sz="2000" kern="1200" dirty="0">
              <a:latin typeface="Arial" panose="020B0604020202020204" pitchFamily="34" charset="0"/>
              <a:cs typeface="Arial" panose="020B0604020202020204" pitchFamily="34" charset="0"/>
            </a:rPr>
            <a:t>  </a:t>
          </a:r>
          <a:endParaRPr lang="en-IE" sz="2000" kern="1200" dirty="0">
            <a:latin typeface="Arial" panose="020B0604020202020204" pitchFamily="34" charset="0"/>
            <a:cs typeface="Arial" panose="020B0604020202020204" pitchFamily="34" charset="0"/>
          </a:endParaRPr>
        </a:p>
      </dsp:txBody>
      <dsp:txXfrm>
        <a:off x="700892" y="941652"/>
        <a:ext cx="7207460" cy="740231"/>
      </dsp:txXfrm>
    </dsp:sp>
    <dsp:sp modelId="{381C42A6-7E4D-4419-9B02-6F680F5FF025}">
      <dsp:nvSpPr>
        <dsp:cNvPr id="0" name=""/>
        <dsp:cNvSpPr/>
      </dsp:nvSpPr>
      <dsp:spPr>
        <a:xfrm>
          <a:off x="1408858" y="1858506"/>
          <a:ext cx="8474335" cy="786291"/>
        </a:xfrm>
        <a:prstGeom prst="roundRect">
          <a:avLst>
            <a:gd name="adj" fmla="val 10000"/>
          </a:avLst>
        </a:prstGeom>
        <a:solidFill>
          <a:srgbClr val="747678"/>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solidFill>
                <a:prstClr val="white"/>
              </a:solidFill>
              <a:latin typeface="Arial" panose="020B0604020202020204" pitchFamily="34" charset="0"/>
              <a:ea typeface="+mn-ea"/>
              <a:cs typeface="Arial" panose="020B0604020202020204" pitchFamily="34" charset="0"/>
            </a:rPr>
            <a:t>Investor Majority</a:t>
          </a:r>
          <a:endParaRPr lang="en-IE" sz="2000" kern="1200">
            <a:solidFill>
              <a:prstClr val="white"/>
            </a:solidFill>
            <a:latin typeface="Arial" panose="020B0604020202020204" pitchFamily="34" charset="0"/>
            <a:ea typeface="+mn-ea"/>
            <a:cs typeface="Arial" panose="020B0604020202020204" pitchFamily="34" charset="0"/>
          </a:endParaRPr>
        </a:p>
      </dsp:txBody>
      <dsp:txXfrm>
        <a:off x="1431888" y="1881536"/>
        <a:ext cx="7218053" cy="740231"/>
      </dsp:txXfrm>
    </dsp:sp>
    <dsp:sp modelId="{7849207D-604F-4826-9E4D-A23E2DEFE3B6}">
      <dsp:nvSpPr>
        <dsp:cNvPr id="0" name=""/>
        <dsp:cNvSpPr/>
      </dsp:nvSpPr>
      <dsp:spPr>
        <a:xfrm>
          <a:off x="2118583" y="2787758"/>
          <a:ext cx="8474335" cy="786291"/>
        </a:xfrm>
        <a:prstGeom prst="roundRect">
          <a:avLst>
            <a:gd name="adj" fmla="val 10000"/>
          </a:avLst>
        </a:prstGeom>
        <a:solidFill>
          <a:srgbClr val="E0520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889000">
            <a:lnSpc>
              <a:spcPct val="90000"/>
            </a:lnSpc>
            <a:spcBef>
              <a:spcPct val="0"/>
            </a:spcBef>
            <a:spcAft>
              <a:spcPct val="35000"/>
            </a:spcAft>
            <a:buNone/>
          </a:pPr>
          <a:r>
            <a:rPr lang="en-GB" sz="2000" kern="1200">
              <a:solidFill>
                <a:prstClr val="white"/>
              </a:solidFill>
              <a:latin typeface="Arial" panose="020B0604020202020204" pitchFamily="34" charset="0"/>
              <a:ea typeface="+mn-ea"/>
              <a:cs typeface="Arial" panose="020B0604020202020204" pitchFamily="34" charset="0"/>
            </a:rPr>
            <a:t>Information Rights </a:t>
          </a:r>
          <a:endParaRPr lang="en-IE" sz="2000" kern="1200">
            <a:solidFill>
              <a:prstClr val="white"/>
            </a:solidFill>
            <a:latin typeface="Arial" panose="020B0604020202020204" pitchFamily="34" charset="0"/>
            <a:ea typeface="+mn-ea"/>
            <a:cs typeface="Arial" panose="020B0604020202020204" pitchFamily="34" charset="0"/>
          </a:endParaRPr>
        </a:p>
      </dsp:txBody>
      <dsp:txXfrm>
        <a:off x="2141613" y="2810788"/>
        <a:ext cx="7207460" cy="740231"/>
      </dsp:txXfrm>
    </dsp:sp>
    <dsp:sp modelId="{F8B72ED7-1FDB-454D-BBBD-0E7FDE5C4B0A}">
      <dsp:nvSpPr>
        <dsp:cNvPr id="0" name=""/>
        <dsp:cNvSpPr/>
      </dsp:nvSpPr>
      <dsp:spPr>
        <a:xfrm>
          <a:off x="7963246" y="602227"/>
          <a:ext cx="511089" cy="511089"/>
        </a:xfrm>
        <a:prstGeom prst="downArrow">
          <a:avLst>
            <a:gd name="adj1" fmla="val 55000"/>
            <a:gd name="adj2" fmla="val 45000"/>
          </a:avLst>
        </a:prstGeom>
        <a:solidFill>
          <a:srgbClr val="693A77"/>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IE" sz="2600" kern="1200">
            <a:solidFill>
              <a:prstClr val="black">
                <a:hueOff val="0"/>
                <a:satOff val="0"/>
                <a:lumOff val="0"/>
                <a:alphaOff val="0"/>
              </a:prstClr>
            </a:solidFill>
            <a:latin typeface="Calibri" panose="020F0502020204030204"/>
            <a:ea typeface="+mn-ea"/>
            <a:cs typeface="+mn-cs"/>
          </a:endParaRPr>
        </a:p>
      </dsp:txBody>
      <dsp:txXfrm>
        <a:off x="8078241" y="602227"/>
        <a:ext cx="281099" cy="384594"/>
      </dsp:txXfrm>
    </dsp:sp>
    <dsp:sp modelId="{8E81F598-F126-4AF1-8C6F-7A399CD83536}">
      <dsp:nvSpPr>
        <dsp:cNvPr id="0" name=""/>
        <dsp:cNvSpPr/>
      </dsp:nvSpPr>
      <dsp:spPr>
        <a:xfrm>
          <a:off x="8672971" y="1531480"/>
          <a:ext cx="511089" cy="511089"/>
        </a:xfrm>
        <a:prstGeom prst="downArrow">
          <a:avLst>
            <a:gd name="adj1" fmla="val 55000"/>
            <a:gd name="adj2" fmla="val 45000"/>
          </a:avLst>
        </a:prstGeom>
        <a:solidFill>
          <a:srgbClr val="693A77"/>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IE" sz="2600" kern="1200">
            <a:solidFill>
              <a:prstClr val="black">
                <a:hueOff val="0"/>
                <a:satOff val="0"/>
                <a:lumOff val="0"/>
                <a:alphaOff val="0"/>
              </a:prstClr>
            </a:solidFill>
            <a:latin typeface="Calibri" panose="020F0502020204030204"/>
            <a:ea typeface="+mn-ea"/>
            <a:cs typeface="+mn-cs"/>
          </a:endParaRPr>
        </a:p>
      </dsp:txBody>
      <dsp:txXfrm>
        <a:off x="8787966" y="1531480"/>
        <a:ext cx="281099" cy="384594"/>
      </dsp:txXfrm>
    </dsp:sp>
    <dsp:sp modelId="{28372600-DDC2-4507-9A78-75939973394A}">
      <dsp:nvSpPr>
        <dsp:cNvPr id="0" name=""/>
        <dsp:cNvSpPr/>
      </dsp:nvSpPr>
      <dsp:spPr>
        <a:xfrm>
          <a:off x="9372104" y="2460733"/>
          <a:ext cx="511089" cy="511089"/>
        </a:xfrm>
        <a:prstGeom prst="downArrow">
          <a:avLst>
            <a:gd name="adj1" fmla="val 55000"/>
            <a:gd name="adj2" fmla="val 45000"/>
          </a:avLst>
        </a:prstGeom>
        <a:solidFill>
          <a:srgbClr val="693A77"/>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IE" sz="2600" kern="1200">
            <a:solidFill>
              <a:prstClr val="black">
                <a:hueOff val="0"/>
                <a:satOff val="0"/>
                <a:lumOff val="0"/>
                <a:alphaOff val="0"/>
              </a:prstClr>
            </a:solidFill>
            <a:latin typeface="Calibri" panose="020F0502020204030204"/>
            <a:ea typeface="+mn-ea"/>
            <a:cs typeface="+mn-cs"/>
          </a:endParaRPr>
        </a:p>
      </dsp:txBody>
      <dsp:txXfrm>
        <a:off x="9487099" y="2460733"/>
        <a:ext cx="281099" cy="384594"/>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10F7EC-4533-4EF2-A889-EB8355818255}" type="datetimeFigureOut">
              <a:rPr lang="en-IE" smtClean="0"/>
              <a:t>06/03/2019</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9AF67E-438D-409E-825E-F11093DCF8B8}" type="slidenum">
              <a:rPr lang="en-IE" smtClean="0"/>
              <a:t>‹#›</a:t>
            </a:fld>
            <a:endParaRPr lang="en-IE"/>
          </a:p>
        </p:txBody>
      </p:sp>
    </p:spTree>
    <p:extLst>
      <p:ext uri="{BB962C8B-B14F-4D97-AF65-F5344CB8AC3E}">
        <p14:creationId xmlns:p14="http://schemas.microsoft.com/office/powerpoint/2010/main" val="466885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spcAft>
                <a:spcPts val="1200"/>
              </a:spcAft>
            </a:pP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To carry out a Dawn Raid the CCPC needs to obtain a valid Search Warrant from a District Court Judge.  </a:t>
            </a:r>
          </a:p>
          <a:p>
            <a:pPr algn="just">
              <a:spcAft>
                <a:spcPts val="1200"/>
              </a:spcAft>
            </a:pP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1200"/>
              </a:spcAft>
            </a:pP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District Court Judge may issue a Search Warrant if it is satisfied by information on oath of an Authorised Officer that there are reasonable grounds for suspecting that evidence of or relating to the commission of an offence under the Competition Act 2002 is to be found.</a:t>
            </a:r>
          </a:p>
          <a:p>
            <a:pPr algn="just">
              <a:spcAft>
                <a:spcPts val="1200"/>
              </a:spcAft>
            </a:pP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1200"/>
              </a:spcAft>
            </a:pP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Authorised officers of the CCPC have to set out the basis for their application to the District Court Judge in a written document known as a Sworn Information.  </a:t>
            </a:r>
          </a:p>
          <a:p>
            <a:pPr algn="just">
              <a:spcAft>
                <a:spcPts val="1200"/>
              </a:spcAft>
            </a:pP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1200"/>
              </a:spcAft>
            </a:pPr>
            <a:r>
              <a:rPr lang="en-IE"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Lawyers advising a business subjected to a dawn raid should seek a copy of the search warrant and sworn information at the earliest possible opportunity.</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1200"/>
              </a:spcAft>
            </a:pP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1200"/>
              </a:spcAft>
            </a:pP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Search Warrants must contain details of the statutory power under which they have issued and the statutory preconditions for their issue and the fact that those statutory preconditions have been satisfied.  </a:t>
            </a:r>
          </a:p>
          <a:p>
            <a:pPr algn="just">
              <a:spcAft>
                <a:spcPts val="1200"/>
              </a:spcAft>
            </a:pP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1200"/>
              </a:spcAft>
            </a:pP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It’s important to review the search warrant to determine what its scope is and whether it is lawful. In the 2005 case of </a:t>
            </a:r>
            <a:r>
              <a:rPr lang="en-GB" sz="12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Competition Authority v The Irish Dental Association</a:t>
            </a: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the Search Warrant used by the Competition Authority was illegal because it misidentified the activity of the Irish Dental Association.  </a:t>
            </a:r>
          </a:p>
          <a:p>
            <a:pPr algn="just">
              <a:spcAft>
                <a:spcPts val="1200"/>
              </a:spcAft>
            </a:pP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1200"/>
              </a:spcAft>
            </a:pP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It purported to allow authorised officers to enter the premises to search those premises by means of which any activity in connection with the business of selling, supplying or distributing motor vehicles is carried on.  </a:t>
            </a:r>
          </a:p>
          <a:p>
            <a:pPr algn="just">
              <a:spcAft>
                <a:spcPts val="1200"/>
              </a:spcAft>
            </a:pP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1200"/>
              </a:spcAft>
            </a:pP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Copy and Paste Job.</a:t>
            </a:r>
            <a:endParaRPr lang="en-IE"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98F47C5-B78E-4C5E-AA82-4807A4E8F134}"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22918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5144FE8-E607-7041-82A3-B8D99B4593ED}"/>
              </a:ext>
            </a:extLst>
          </p:cNvPr>
          <p:cNvSpPr/>
          <p:nvPr userDrawn="1"/>
        </p:nvSpPr>
        <p:spPr>
          <a:xfrm>
            <a:off x="0" y="-1"/>
            <a:ext cx="12192000" cy="6858001"/>
          </a:xfrm>
          <a:prstGeom prst="rect">
            <a:avLst/>
          </a:prstGeom>
          <a:solidFill>
            <a:srgbClr val="7476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 name="Rectangle 7">
            <a:extLst>
              <a:ext uri="{FF2B5EF4-FFF2-40B4-BE49-F238E27FC236}">
                <a16:creationId xmlns:a16="http://schemas.microsoft.com/office/drawing/2014/main" id="{889E678B-05A7-534E-972E-0C345883C903}"/>
              </a:ext>
            </a:extLst>
          </p:cNvPr>
          <p:cNvSpPr/>
          <p:nvPr userDrawn="1"/>
        </p:nvSpPr>
        <p:spPr>
          <a:xfrm>
            <a:off x="0" y="1803400"/>
            <a:ext cx="12192000" cy="1246495"/>
          </a:xfrm>
          <a:prstGeom prst="rect">
            <a:avLst/>
          </a:prstGeom>
          <a:solidFill>
            <a:srgbClr val="E052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542F99D5-25D0-274C-9169-27D743E010E8}"/>
              </a:ext>
            </a:extLst>
          </p:cNvPr>
          <p:cNvSpPr>
            <a:spLocks noGrp="1"/>
          </p:cNvSpPr>
          <p:nvPr>
            <p:ph type="ctrTitle"/>
          </p:nvPr>
        </p:nvSpPr>
        <p:spPr>
          <a:xfrm>
            <a:off x="645695" y="2001838"/>
            <a:ext cx="10880558" cy="897774"/>
          </a:xfrm>
        </p:spPr>
        <p:txBody>
          <a:bodyPr anchor="t">
            <a:normAutofit/>
          </a:bodyPr>
          <a:lstStyle>
            <a:lvl1pPr algn="l">
              <a:defRPr sz="3400" b="1" i="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E0A7A75-7D89-0249-99EE-E927E1B3BBDC}"/>
              </a:ext>
            </a:extLst>
          </p:cNvPr>
          <p:cNvSpPr>
            <a:spLocks noGrp="1"/>
          </p:cNvSpPr>
          <p:nvPr>
            <p:ph type="subTitle" idx="1"/>
          </p:nvPr>
        </p:nvSpPr>
        <p:spPr>
          <a:xfrm>
            <a:off x="645695" y="4011303"/>
            <a:ext cx="10880558" cy="1956359"/>
          </a:xfrm>
        </p:spPr>
        <p:txBody>
          <a:bodyPr>
            <a:normAutofit/>
          </a:bodyPr>
          <a:lstStyle>
            <a:lvl1pPr marL="0" indent="0" algn="l">
              <a:buNone/>
              <a:defRPr sz="2000" b="0" i="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9" name="Picture 8">
            <a:extLst>
              <a:ext uri="{FF2B5EF4-FFF2-40B4-BE49-F238E27FC236}">
                <a16:creationId xmlns:a16="http://schemas.microsoft.com/office/drawing/2014/main" id="{B6B7C1BF-CF9E-5C45-BE8B-FF1E8BBDA4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6544" y="5748613"/>
            <a:ext cx="3192845" cy="1109387"/>
          </a:xfrm>
          <a:prstGeom prst="rect">
            <a:avLst/>
          </a:prstGeom>
        </p:spPr>
      </p:pic>
    </p:spTree>
    <p:extLst>
      <p:ext uri="{BB962C8B-B14F-4D97-AF65-F5344CB8AC3E}">
        <p14:creationId xmlns:p14="http://schemas.microsoft.com/office/powerpoint/2010/main" val="2882601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CB9115-067E-4BE0-94F8-EEEDDB2A0058}"/>
              </a:ext>
            </a:extLst>
          </p:cNvPr>
          <p:cNvSpPr>
            <a:spLocks noGrp="1"/>
          </p:cNvSpPr>
          <p:nvPr>
            <p:ph type="dt" sz="half" idx="10"/>
          </p:nvPr>
        </p:nvSpPr>
        <p:spPr/>
        <p:txBody>
          <a:bodyPr/>
          <a:lstStyle/>
          <a:p>
            <a:fld id="{94435D0C-67B0-412D-AC26-06BC8112C31D}" type="datetimeFigureOut">
              <a:rPr lang="en-IE" smtClean="0"/>
              <a:t>06/03/2019</a:t>
            </a:fld>
            <a:endParaRPr lang="en-IE" dirty="0"/>
          </a:p>
        </p:txBody>
      </p:sp>
      <p:sp>
        <p:nvSpPr>
          <p:cNvPr id="3" name="Footer Placeholder 2">
            <a:extLst>
              <a:ext uri="{FF2B5EF4-FFF2-40B4-BE49-F238E27FC236}">
                <a16:creationId xmlns:a16="http://schemas.microsoft.com/office/drawing/2014/main" id="{D07F36C9-5782-4F2D-B6D8-C36F5A3BFE55}"/>
              </a:ext>
            </a:extLst>
          </p:cNvPr>
          <p:cNvSpPr>
            <a:spLocks noGrp="1"/>
          </p:cNvSpPr>
          <p:nvPr>
            <p:ph type="ftr" sz="quarter" idx="11"/>
          </p:nvPr>
        </p:nvSpPr>
        <p:spPr/>
        <p:txBody>
          <a:bodyPr/>
          <a:lstStyle/>
          <a:p>
            <a:endParaRPr lang="en-IE" dirty="0"/>
          </a:p>
        </p:txBody>
      </p:sp>
      <p:sp>
        <p:nvSpPr>
          <p:cNvPr id="4" name="Slide Number Placeholder 3">
            <a:extLst>
              <a:ext uri="{FF2B5EF4-FFF2-40B4-BE49-F238E27FC236}">
                <a16:creationId xmlns:a16="http://schemas.microsoft.com/office/drawing/2014/main" id="{956939BC-D29F-43FB-AD64-53036D621E84}"/>
              </a:ext>
            </a:extLst>
          </p:cNvPr>
          <p:cNvSpPr>
            <a:spLocks noGrp="1"/>
          </p:cNvSpPr>
          <p:nvPr>
            <p:ph type="sldNum" sz="quarter" idx="12"/>
          </p:nvPr>
        </p:nvSpPr>
        <p:spPr/>
        <p:txBody>
          <a:bodyPr/>
          <a:lstStyle/>
          <a:p>
            <a:fld id="{699E7F9B-D9D7-45E6-B31B-AB83056069B5}" type="slidenum">
              <a:rPr lang="en-IE" smtClean="0"/>
              <a:t>‹#›</a:t>
            </a:fld>
            <a:endParaRPr lang="en-IE" dirty="0"/>
          </a:p>
        </p:txBody>
      </p:sp>
    </p:spTree>
    <p:extLst>
      <p:ext uri="{BB962C8B-B14F-4D97-AF65-F5344CB8AC3E}">
        <p14:creationId xmlns:p14="http://schemas.microsoft.com/office/powerpoint/2010/main" val="860540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18B0C-89F0-4F3D-BE00-C20133C54D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5E2B3AA5-2A31-4A0C-9570-1A2C5B10CC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CABFAC5D-43A5-4E53-BEB5-A0ED284DE6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1262E7-1B10-44FD-BB08-81B25DB011C1}"/>
              </a:ext>
            </a:extLst>
          </p:cNvPr>
          <p:cNvSpPr>
            <a:spLocks noGrp="1"/>
          </p:cNvSpPr>
          <p:nvPr>
            <p:ph type="dt" sz="half" idx="10"/>
          </p:nvPr>
        </p:nvSpPr>
        <p:spPr/>
        <p:txBody>
          <a:bodyPr/>
          <a:lstStyle/>
          <a:p>
            <a:fld id="{94435D0C-67B0-412D-AC26-06BC8112C31D}" type="datetimeFigureOut">
              <a:rPr lang="en-IE" smtClean="0"/>
              <a:t>06/03/2019</a:t>
            </a:fld>
            <a:endParaRPr lang="en-IE" dirty="0"/>
          </a:p>
        </p:txBody>
      </p:sp>
      <p:sp>
        <p:nvSpPr>
          <p:cNvPr id="6" name="Footer Placeholder 5">
            <a:extLst>
              <a:ext uri="{FF2B5EF4-FFF2-40B4-BE49-F238E27FC236}">
                <a16:creationId xmlns:a16="http://schemas.microsoft.com/office/drawing/2014/main" id="{C069E508-22F4-47F1-8663-2B24C2118475}"/>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5820220A-5399-40FC-8C6E-003A6D53B2FD}"/>
              </a:ext>
            </a:extLst>
          </p:cNvPr>
          <p:cNvSpPr>
            <a:spLocks noGrp="1"/>
          </p:cNvSpPr>
          <p:nvPr>
            <p:ph type="sldNum" sz="quarter" idx="12"/>
          </p:nvPr>
        </p:nvSpPr>
        <p:spPr/>
        <p:txBody>
          <a:bodyPr/>
          <a:lstStyle/>
          <a:p>
            <a:fld id="{699E7F9B-D9D7-45E6-B31B-AB83056069B5}" type="slidenum">
              <a:rPr lang="en-IE" smtClean="0"/>
              <a:t>‹#›</a:t>
            </a:fld>
            <a:endParaRPr lang="en-IE" dirty="0"/>
          </a:p>
        </p:txBody>
      </p:sp>
    </p:spTree>
    <p:extLst>
      <p:ext uri="{BB962C8B-B14F-4D97-AF65-F5344CB8AC3E}">
        <p14:creationId xmlns:p14="http://schemas.microsoft.com/office/powerpoint/2010/main" val="14968938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92E86-A36B-4626-A467-D97FEAEF6A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1A0522F2-36ED-42BE-B5BE-E89CB1364F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dirty="0"/>
          </a:p>
        </p:txBody>
      </p:sp>
      <p:sp>
        <p:nvSpPr>
          <p:cNvPr id="4" name="Text Placeholder 3">
            <a:extLst>
              <a:ext uri="{FF2B5EF4-FFF2-40B4-BE49-F238E27FC236}">
                <a16:creationId xmlns:a16="http://schemas.microsoft.com/office/drawing/2014/main" id="{907B3BA5-3E18-4B64-8AAD-9CA8501B68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931A0E9-2C09-40DC-9607-BE46B32BFC34}"/>
              </a:ext>
            </a:extLst>
          </p:cNvPr>
          <p:cNvSpPr>
            <a:spLocks noGrp="1"/>
          </p:cNvSpPr>
          <p:nvPr>
            <p:ph type="dt" sz="half" idx="10"/>
          </p:nvPr>
        </p:nvSpPr>
        <p:spPr/>
        <p:txBody>
          <a:bodyPr/>
          <a:lstStyle/>
          <a:p>
            <a:fld id="{94435D0C-67B0-412D-AC26-06BC8112C31D}" type="datetimeFigureOut">
              <a:rPr lang="en-IE" smtClean="0"/>
              <a:t>06/03/2019</a:t>
            </a:fld>
            <a:endParaRPr lang="en-IE" dirty="0"/>
          </a:p>
        </p:txBody>
      </p:sp>
      <p:sp>
        <p:nvSpPr>
          <p:cNvPr id="6" name="Footer Placeholder 5">
            <a:extLst>
              <a:ext uri="{FF2B5EF4-FFF2-40B4-BE49-F238E27FC236}">
                <a16:creationId xmlns:a16="http://schemas.microsoft.com/office/drawing/2014/main" id="{7016339F-DE52-4C24-92B7-147D8B77938D}"/>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0AB231D6-44F5-4E39-8605-60825CEA9CF6}"/>
              </a:ext>
            </a:extLst>
          </p:cNvPr>
          <p:cNvSpPr>
            <a:spLocks noGrp="1"/>
          </p:cNvSpPr>
          <p:nvPr>
            <p:ph type="sldNum" sz="quarter" idx="12"/>
          </p:nvPr>
        </p:nvSpPr>
        <p:spPr/>
        <p:txBody>
          <a:bodyPr/>
          <a:lstStyle/>
          <a:p>
            <a:fld id="{699E7F9B-D9D7-45E6-B31B-AB83056069B5}" type="slidenum">
              <a:rPr lang="en-IE" smtClean="0"/>
              <a:t>‹#›</a:t>
            </a:fld>
            <a:endParaRPr lang="en-IE" dirty="0"/>
          </a:p>
        </p:txBody>
      </p:sp>
    </p:spTree>
    <p:extLst>
      <p:ext uri="{BB962C8B-B14F-4D97-AF65-F5344CB8AC3E}">
        <p14:creationId xmlns:p14="http://schemas.microsoft.com/office/powerpoint/2010/main" val="3724039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BB29C-9CB3-4955-8EEA-6AFDDCAA0FC3}"/>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70253FBD-6CD8-41A3-B7C6-86766537DC2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B5D2D3C8-39FB-4C44-BF00-A946F77729B2}"/>
              </a:ext>
            </a:extLst>
          </p:cNvPr>
          <p:cNvSpPr>
            <a:spLocks noGrp="1"/>
          </p:cNvSpPr>
          <p:nvPr>
            <p:ph type="dt" sz="half" idx="10"/>
          </p:nvPr>
        </p:nvSpPr>
        <p:spPr/>
        <p:txBody>
          <a:bodyPr/>
          <a:lstStyle/>
          <a:p>
            <a:fld id="{94435D0C-67B0-412D-AC26-06BC8112C31D}" type="datetimeFigureOut">
              <a:rPr lang="en-IE" smtClean="0"/>
              <a:t>06/03/2019</a:t>
            </a:fld>
            <a:endParaRPr lang="en-IE" dirty="0"/>
          </a:p>
        </p:txBody>
      </p:sp>
      <p:sp>
        <p:nvSpPr>
          <p:cNvPr id="5" name="Footer Placeholder 4">
            <a:extLst>
              <a:ext uri="{FF2B5EF4-FFF2-40B4-BE49-F238E27FC236}">
                <a16:creationId xmlns:a16="http://schemas.microsoft.com/office/drawing/2014/main" id="{90DEC7CA-599D-4222-AC87-296BC7506F98}"/>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0ED54D8B-6E81-46DB-943A-472A0047CE4D}"/>
              </a:ext>
            </a:extLst>
          </p:cNvPr>
          <p:cNvSpPr>
            <a:spLocks noGrp="1"/>
          </p:cNvSpPr>
          <p:nvPr>
            <p:ph type="sldNum" sz="quarter" idx="12"/>
          </p:nvPr>
        </p:nvSpPr>
        <p:spPr/>
        <p:txBody>
          <a:bodyPr/>
          <a:lstStyle/>
          <a:p>
            <a:fld id="{699E7F9B-D9D7-45E6-B31B-AB83056069B5}" type="slidenum">
              <a:rPr lang="en-IE" smtClean="0"/>
              <a:t>‹#›</a:t>
            </a:fld>
            <a:endParaRPr lang="en-IE" dirty="0"/>
          </a:p>
        </p:txBody>
      </p:sp>
    </p:spTree>
    <p:extLst>
      <p:ext uri="{BB962C8B-B14F-4D97-AF65-F5344CB8AC3E}">
        <p14:creationId xmlns:p14="http://schemas.microsoft.com/office/powerpoint/2010/main" val="25532271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6B4780-606D-4CC4-90EB-64B9FC37767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E718770C-8E38-45B1-B25F-51371F644E0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F109888-5C71-4E53-9C5C-2468136B6487}"/>
              </a:ext>
            </a:extLst>
          </p:cNvPr>
          <p:cNvSpPr>
            <a:spLocks noGrp="1"/>
          </p:cNvSpPr>
          <p:nvPr>
            <p:ph type="dt" sz="half" idx="10"/>
          </p:nvPr>
        </p:nvSpPr>
        <p:spPr/>
        <p:txBody>
          <a:bodyPr/>
          <a:lstStyle/>
          <a:p>
            <a:fld id="{94435D0C-67B0-412D-AC26-06BC8112C31D}" type="datetimeFigureOut">
              <a:rPr lang="en-IE" smtClean="0"/>
              <a:t>06/03/2019</a:t>
            </a:fld>
            <a:endParaRPr lang="en-IE" dirty="0"/>
          </a:p>
        </p:txBody>
      </p:sp>
      <p:sp>
        <p:nvSpPr>
          <p:cNvPr id="5" name="Footer Placeholder 4">
            <a:extLst>
              <a:ext uri="{FF2B5EF4-FFF2-40B4-BE49-F238E27FC236}">
                <a16:creationId xmlns:a16="http://schemas.microsoft.com/office/drawing/2014/main" id="{A128BEE6-2A2F-4022-8FA3-AD840AF41846}"/>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3EFBCC36-69D2-492B-A9D4-05C8415AC0D8}"/>
              </a:ext>
            </a:extLst>
          </p:cNvPr>
          <p:cNvSpPr>
            <a:spLocks noGrp="1"/>
          </p:cNvSpPr>
          <p:nvPr>
            <p:ph type="sldNum" sz="quarter" idx="12"/>
          </p:nvPr>
        </p:nvSpPr>
        <p:spPr/>
        <p:txBody>
          <a:bodyPr/>
          <a:lstStyle/>
          <a:p>
            <a:fld id="{699E7F9B-D9D7-45E6-B31B-AB83056069B5}" type="slidenum">
              <a:rPr lang="en-IE" smtClean="0"/>
              <a:t>‹#›</a:t>
            </a:fld>
            <a:endParaRPr lang="en-IE" dirty="0"/>
          </a:p>
        </p:txBody>
      </p:sp>
    </p:spTree>
    <p:extLst>
      <p:ext uri="{BB962C8B-B14F-4D97-AF65-F5344CB8AC3E}">
        <p14:creationId xmlns:p14="http://schemas.microsoft.com/office/powerpoint/2010/main" val="3219047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5144FE8-E607-7041-82A3-B8D99B4593ED}"/>
              </a:ext>
            </a:extLst>
          </p:cNvPr>
          <p:cNvSpPr/>
          <p:nvPr userDrawn="1"/>
        </p:nvSpPr>
        <p:spPr>
          <a:xfrm>
            <a:off x="0" y="-1"/>
            <a:ext cx="12192000" cy="6858001"/>
          </a:xfrm>
          <a:prstGeom prst="rect">
            <a:avLst/>
          </a:prstGeom>
          <a:solidFill>
            <a:srgbClr val="7476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 name="Rectangle 9">
            <a:extLst>
              <a:ext uri="{FF2B5EF4-FFF2-40B4-BE49-F238E27FC236}">
                <a16:creationId xmlns:a16="http://schemas.microsoft.com/office/drawing/2014/main" id="{60C5DEB8-1CEA-AE4B-95DC-E2A11BF13F0B}"/>
              </a:ext>
            </a:extLst>
          </p:cNvPr>
          <p:cNvSpPr/>
          <p:nvPr userDrawn="1"/>
        </p:nvSpPr>
        <p:spPr>
          <a:xfrm>
            <a:off x="0" y="893106"/>
            <a:ext cx="7239000" cy="2789894"/>
          </a:xfrm>
          <a:prstGeom prst="rect">
            <a:avLst/>
          </a:prstGeom>
          <a:solidFill>
            <a:srgbClr val="E052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542F99D5-25D0-274C-9169-27D743E010E8}"/>
              </a:ext>
            </a:extLst>
          </p:cNvPr>
          <p:cNvSpPr>
            <a:spLocks noGrp="1"/>
          </p:cNvSpPr>
          <p:nvPr>
            <p:ph type="ctrTitle"/>
          </p:nvPr>
        </p:nvSpPr>
        <p:spPr>
          <a:xfrm>
            <a:off x="645695" y="1609927"/>
            <a:ext cx="10880558" cy="1356252"/>
          </a:xfrm>
        </p:spPr>
        <p:txBody>
          <a:bodyPr anchor="t">
            <a:normAutofit/>
          </a:bodyPr>
          <a:lstStyle>
            <a:lvl1pPr algn="l">
              <a:defRPr sz="3400" b="1" i="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E0A7A75-7D89-0249-99EE-E927E1B3BBDC}"/>
              </a:ext>
            </a:extLst>
          </p:cNvPr>
          <p:cNvSpPr>
            <a:spLocks noGrp="1"/>
          </p:cNvSpPr>
          <p:nvPr>
            <p:ph type="subTitle" idx="1"/>
          </p:nvPr>
        </p:nvSpPr>
        <p:spPr>
          <a:xfrm>
            <a:off x="645695" y="4011304"/>
            <a:ext cx="10880558" cy="1953590"/>
          </a:xfrm>
        </p:spPr>
        <p:txBody>
          <a:bodyPr>
            <a:normAutofit/>
          </a:bodyPr>
          <a:lstStyle>
            <a:lvl1pPr marL="0" indent="0" algn="l">
              <a:buNone/>
              <a:defRPr sz="2000" b="0" i="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9" name="Picture 8">
            <a:extLst>
              <a:ext uri="{FF2B5EF4-FFF2-40B4-BE49-F238E27FC236}">
                <a16:creationId xmlns:a16="http://schemas.microsoft.com/office/drawing/2014/main" id="{B6B7C1BF-CF9E-5C45-BE8B-FF1E8BBDA4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6544" y="5748613"/>
            <a:ext cx="3192845" cy="1109387"/>
          </a:xfrm>
          <a:prstGeom prst="rect">
            <a:avLst/>
          </a:prstGeom>
        </p:spPr>
      </p:pic>
    </p:spTree>
    <p:extLst>
      <p:ext uri="{BB962C8B-B14F-4D97-AF65-F5344CB8AC3E}">
        <p14:creationId xmlns:p14="http://schemas.microsoft.com/office/powerpoint/2010/main" val="3890256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Slide Bulle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F99D5-25D0-274C-9169-27D743E010E8}"/>
              </a:ext>
            </a:extLst>
          </p:cNvPr>
          <p:cNvSpPr>
            <a:spLocks noGrp="1"/>
          </p:cNvSpPr>
          <p:nvPr>
            <p:ph type="ctrTitle"/>
          </p:nvPr>
        </p:nvSpPr>
        <p:spPr>
          <a:xfrm>
            <a:off x="645695" y="382096"/>
            <a:ext cx="10880558" cy="424020"/>
          </a:xfrm>
        </p:spPr>
        <p:txBody>
          <a:bodyPr anchor="t">
            <a:normAutofit/>
          </a:bodyPr>
          <a:lstStyle>
            <a:lvl1pPr algn="l">
              <a:defRPr sz="2400" b="1" i="0">
                <a:solidFill>
                  <a:srgbClr val="74767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E0A7A75-7D89-0249-99EE-E927E1B3BBDC}"/>
              </a:ext>
            </a:extLst>
          </p:cNvPr>
          <p:cNvSpPr>
            <a:spLocks noGrp="1"/>
          </p:cNvSpPr>
          <p:nvPr>
            <p:ph type="subTitle" idx="1"/>
          </p:nvPr>
        </p:nvSpPr>
        <p:spPr>
          <a:xfrm>
            <a:off x="645695" y="1195913"/>
            <a:ext cx="10880558" cy="4601939"/>
          </a:xfrm>
        </p:spPr>
        <p:txBody>
          <a:bodyPr>
            <a:normAutofit/>
          </a:bodyPr>
          <a:lstStyle>
            <a:lvl1pPr marL="342900" indent="-342900" algn="l">
              <a:buFont typeface="Wingdings" pitchFamily="2" charset="2"/>
              <a:buChar char="§"/>
              <a:defRPr sz="2000" b="0" i="0">
                <a:solidFill>
                  <a:srgbClr val="747678"/>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8" name="Straight Connector 7">
            <a:extLst>
              <a:ext uri="{FF2B5EF4-FFF2-40B4-BE49-F238E27FC236}">
                <a16:creationId xmlns:a16="http://schemas.microsoft.com/office/drawing/2014/main" id="{D32B3E14-F9EF-3A44-BABF-394BEFDAE68A}"/>
              </a:ext>
            </a:extLst>
          </p:cNvPr>
          <p:cNvCxnSpPr>
            <a:cxnSpLocks/>
          </p:cNvCxnSpPr>
          <p:nvPr userDrawn="1"/>
        </p:nvCxnSpPr>
        <p:spPr>
          <a:xfrm>
            <a:off x="566605" y="892817"/>
            <a:ext cx="11058790" cy="0"/>
          </a:xfrm>
          <a:prstGeom prst="line">
            <a:avLst/>
          </a:prstGeom>
          <a:ln w="22225">
            <a:solidFill>
              <a:srgbClr val="693A77"/>
            </a:solidFill>
          </a:ln>
        </p:spPr>
        <p:style>
          <a:lnRef idx="3">
            <a:schemeClr val="accent2"/>
          </a:lnRef>
          <a:fillRef idx="0">
            <a:schemeClr val="accent2"/>
          </a:fillRef>
          <a:effectRef idx="2">
            <a:schemeClr val="accent2"/>
          </a:effectRef>
          <a:fontRef idx="minor">
            <a:schemeClr val="tx1"/>
          </a:fontRef>
        </p:style>
      </p:cxnSp>
      <p:pic>
        <p:nvPicPr>
          <p:cNvPr id="11" name="Picture 10">
            <a:extLst>
              <a:ext uri="{FF2B5EF4-FFF2-40B4-BE49-F238E27FC236}">
                <a16:creationId xmlns:a16="http://schemas.microsoft.com/office/drawing/2014/main" id="{8471A114-1BA7-9843-A9E0-242A4E3B41D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8207" y="5884568"/>
            <a:ext cx="2408574" cy="836714"/>
          </a:xfrm>
          <a:prstGeom prst="rect">
            <a:avLst/>
          </a:prstGeom>
        </p:spPr>
      </p:pic>
    </p:spTree>
    <p:extLst>
      <p:ext uri="{BB962C8B-B14F-4D97-AF65-F5344CB8AC3E}">
        <p14:creationId xmlns:p14="http://schemas.microsoft.com/office/powerpoint/2010/main" val="2279330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4BEAA-03AF-4CD7-AC5F-06A12B70D9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C88A9071-2FA8-4F2C-A64A-886F97868A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6BC6B52F-4AB2-4773-AE5C-643EAEB76097}"/>
              </a:ext>
            </a:extLst>
          </p:cNvPr>
          <p:cNvSpPr>
            <a:spLocks noGrp="1"/>
          </p:cNvSpPr>
          <p:nvPr>
            <p:ph type="dt" sz="half" idx="10"/>
          </p:nvPr>
        </p:nvSpPr>
        <p:spPr/>
        <p:txBody>
          <a:bodyPr/>
          <a:lstStyle/>
          <a:p>
            <a:fld id="{94435D0C-67B0-412D-AC26-06BC8112C31D}" type="datetimeFigureOut">
              <a:rPr lang="en-IE" smtClean="0"/>
              <a:t>06/03/2019</a:t>
            </a:fld>
            <a:endParaRPr lang="en-IE" dirty="0"/>
          </a:p>
        </p:txBody>
      </p:sp>
      <p:sp>
        <p:nvSpPr>
          <p:cNvPr id="5" name="Footer Placeholder 4">
            <a:extLst>
              <a:ext uri="{FF2B5EF4-FFF2-40B4-BE49-F238E27FC236}">
                <a16:creationId xmlns:a16="http://schemas.microsoft.com/office/drawing/2014/main" id="{8921BCBA-7D28-453E-99F2-CCC63C93AB6F}"/>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297FBD01-BE10-4CF9-904A-F38F525499B0}"/>
              </a:ext>
            </a:extLst>
          </p:cNvPr>
          <p:cNvSpPr>
            <a:spLocks noGrp="1"/>
          </p:cNvSpPr>
          <p:nvPr>
            <p:ph type="sldNum" sz="quarter" idx="12"/>
          </p:nvPr>
        </p:nvSpPr>
        <p:spPr/>
        <p:txBody>
          <a:bodyPr/>
          <a:lstStyle/>
          <a:p>
            <a:fld id="{699E7F9B-D9D7-45E6-B31B-AB83056069B5}" type="slidenum">
              <a:rPr lang="en-IE" smtClean="0"/>
              <a:t>‹#›</a:t>
            </a:fld>
            <a:endParaRPr lang="en-IE" dirty="0"/>
          </a:p>
        </p:txBody>
      </p:sp>
    </p:spTree>
    <p:extLst>
      <p:ext uri="{BB962C8B-B14F-4D97-AF65-F5344CB8AC3E}">
        <p14:creationId xmlns:p14="http://schemas.microsoft.com/office/powerpoint/2010/main" val="1662033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3BEEA-C34A-4483-BB88-A263F2BABF68}"/>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96B4A62-4A64-495D-A213-1F0247CB4A0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9664D93B-A409-414B-B09F-B433B12BC65A}"/>
              </a:ext>
            </a:extLst>
          </p:cNvPr>
          <p:cNvSpPr>
            <a:spLocks noGrp="1"/>
          </p:cNvSpPr>
          <p:nvPr>
            <p:ph type="dt" sz="half" idx="10"/>
          </p:nvPr>
        </p:nvSpPr>
        <p:spPr/>
        <p:txBody>
          <a:bodyPr/>
          <a:lstStyle/>
          <a:p>
            <a:fld id="{94435D0C-67B0-412D-AC26-06BC8112C31D}" type="datetimeFigureOut">
              <a:rPr lang="en-IE" smtClean="0"/>
              <a:t>06/03/2019</a:t>
            </a:fld>
            <a:endParaRPr lang="en-IE" dirty="0"/>
          </a:p>
        </p:txBody>
      </p:sp>
      <p:sp>
        <p:nvSpPr>
          <p:cNvPr id="5" name="Footer Placeholder 4">
            <a:extLst>
              <a:ext uri="{FF2B5EF4-FFF2-40B4-BE49-F238E27FC236}">
                <a16:creationId xmlns:a16="http://schemas.microsoft.com/office/drawing/2014/main" id="{192DA772-E525-4E13-953E-0B4B67BFF580}"/>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A2723E59-4193-4634-B1F2-FBC0EAACD7CB}"/>
              </a:ext>
            </a:extLst>
          </p:cNvPr>
          <p:cNvSpPr>
            <a:spLocks noGrp="1"/>
          </p:cNvSpPr>
          <p:nvPr>
            <p:ph type="sldNum" sz="quarter" idx="12"/>
          </p:nvPr>
        </p:nvSpPr>
        <p:spPr/>
        <p:txBody>
          <a:bodyPr/>
          <a:lstStyle/>
          <a:p>
            <a:fld id="{699E7F9B-D9D7-45E6-B31B-AB83056069B5}" type="slidenum">
              <a:rPr lang="en-IE" smtClean="0"/>
              <a:t>‹#›</a:t>
            </a:fld>
            <a:endParaRPr lang="en-IE" dirty="0"/>
          </a:p>
        </p:txBody>
      </p:sp>
    </p:spTree>
    <p:extLst>
      <p:ext uri="{BB962C8B-B14F-4D97-AF65-F5344CB8AC3E}">
        <p14:creationId xmlns:p14="http://schemas.microsoft.com/office/powerpoint/2010/main" val="1861367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92721-020C-49FA-8EBA-32A8C02C91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7F9CD063-A9B4-41C0-8466-CD514EAAF7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37BF42A-B258-435F-97EC-235397705551}"/>
              </a:ext>
            </a:extLst>
          </p:cNvPr>
          <p:cNvSpPr>
            <a:spLocks noGrp="1"/>
          </p:cNvSpPr>
          <p:nvPr>
            <p:ph type="dt" sz="half" idx="10"/>
          </p:nvPr>
        </p:nvSpPr>
        <p:spPr/>
        <p:txBody>
          <a:bodyPr/>
          <a:lstStyle/>
          <a:p>
            <a:fld id="{94435D0C-67B0-412D-AC26-06BC8112C31D}" type="datetimeFigureOut">
              <a:rPr lang="en-IE" smtClean="0"/>
              <a:t>06/03/2019</a:t>
            </a:fld>
            <a:endParaRPr lang="en-IE" dirty="0"/>
          </a:p>
        </p:txBody>
      </p:sp>
      <p:sp>
        <p:nvSpPr>
          <p:cNvPr id="5" name="Footer Placeholder 4">
            <a:extLst>
              <a:ext uri="{FF2B5EF4-FFF2-40B4-BE49-F238E27FC236}">
                <a16:creationId xmlns:a16="http://schemas.microsoft.com/office/drawing/2014/main" id="{4CF858E5-C33B-4C17-8EFB-EC1054D4B00D}"/>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E0A17D31-C030-475C-B6C1-A8E53DE92761}"/>
              </a:ext>
            </a:extLst>
          </p:cNvPr>
          <p:cNvSpPr>
            <a:spLocks noGrp="1"/>
          </p:cNvSpPr>
          <p:nvPr>
            <p:ph type="sldNum" sz="quarter" idx="12"/>
          </p:nvPr>
        </p:nvSpPr>
        <p:spPr/>
        <p:txBody>
          <a:bodyPr/>
          <a:lstStyle/>
          <a:p>
            <a:fld id="{699E7F9B-D9D7-45E6-B31B-AB83056069B5}" type="slidenum">
              <a:rPr lang="en-IE" smtClean="0"/>
              <a:t>‹#›</a:t>
            </a:fld>
            <a:endParaRPr lang="en-IE" dirty="0"/>
          </a:p>
        </p:txBody>
      </p:sp>
    </p:spTree>
    <p:extLst>
      <p:ext uri="{BB962C8B-B14F-4D97-AF65-F5344CB8AC3E}">
        <p14:creationId xmlns:p14="http://schemas.microsoft.com/office/powerpoint/2010/main" val="275362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F2A40-8863-4562-B3BB-ED63D7EE8CCB}"/>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05D80EEE-5231-426B-8795-06647722B62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4F95DF3E-98D3-4E48-A8FD-87045CCCE8A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15172F13-1879-4DB1-AB7E-3CA0F38645E7}"/>
              </a:ext>
            </a:extLst>
          </p:cNvPr>
          <p:cNvSpPr>
            <a:spLocks noGrp="1"/>
          </p:cNvSpPr>
          <p:nvPr>
            <p:ph type="dt" sz="half" idx="10"/>
          </p:nvPr>
        </p:nvSpPr>
        <p:spPr/>
        <p:txBody>
          <a:bodyPr/>
          <a:lstStyle/>
          <a:p>
            <a:fld id="{94435D0C-67B0-412D-AC26-06BC8112C31D}" type="datetimeFigureOut">
              <a:rPr lang="en-IE" smtClean="0"/>
              <a:t>06/03/2019</a:t>
            </a:fld>
            <a:endParaRPr lang="en-IE" dirty="0"/>
          </a:p>
        </p:txBody>
      </p:sp>
      <p:sp>
        <p:nvSpPr>
          <p:cNvPr id="6" name="Footer Placeholder 5">
            <a:extLst>
              <a:ext uri="{FF2B5EF4-FFF2-40B4-BE49-F238E27FC236}">
                <a16:creationId xmlns:a16="http://schemas.microsoft.com/office/drawing/2014/main" id="{66995E7B-A25A-4B3A-B24F-9AFC905DD7AE}"/>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DC77A5E1-6871-4880-8733-C06B74920478}"/>
              </a:ext>
            </a:extLst>
          </p:cNvPr>
          <p:cNvSpPr>
            <a:spLocks noGrp="1"/>
          </p:cNvSpPr>
          <p:nvPr>
            <p:ph type="sldNum" sz="quarter" idx="12"/>
          </p:nvPr>
        </p:nvSpPr>
        <p:spPr/>
        <p:txBody>
          <a:bodyPr/>
          <a:lstStyle/>
          <a:p>
            <a:fld id="{699E7F9B-D9D7-45E6-B31B-AB83056069B5}" type="slidenum">
              <a:rPr lang="en-IE" smtClean="0"/>
              <a:t>‹#›</a:t>
            </a:fld>
            <a:endParaRPr lang="en-IE" dirty="0"/>
          </a:p>
        </p:txBody>
      </p:sp>
    </p:spTree>
    <p:extLst>
      <p:ext uri="{BB962C8B-B14F-4D97-AF65-F5344CB8AC3E}">
        <p14:creationId xmlns:p14="http://schemas.microsoft.com/office/powerpoint/2010/main" val="2676746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00729-2420-41AD-BC88-3C3C7FB3FADF}"/>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FD51B479-50D1-4AEF-BAE5-CE74C7D79A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5DAF2DD-D13F-4459-B7E0-382D269A7C9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FE3FB5C4-AE15-4446-9C32-DFB291E61D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FE13F8B-F26E-4FDD-85CB-C990BB89873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8718187A-E870-490A-878D-D19D0D133F16}"/>
              </a:ext>
            </a:extLst>
          </p:cNvPr>
          <p:cNvSpPr>
            <a:spLocks noGrp="1"/>
          </p:cNvSpPr>
          <p:nvPr>
            <p:ph type="dt" sz="half" idx="10"/>
          </p:nvPr>
        </p:nvSpPr>
        <p:spPr/>
        <p:txBody>
          <a:bodyPr/>
          <a:lstStyle/>
          <a:p>
            <a:fld id="{94435D0C-67B0-412D-AC26-06BC8112C31D}" type="datetimeFigureOut">
              <a:rPr lang="en-IE" smtClean="0"/>
              <a:t>06/03/2019</a:t>
            </a:fld>
            <a:endParaRPr lang="en-IE" dirty="0"/>
          </a:p>
        </p:txBody>
      </p:sp>
      <p:sp>
        <p:nvSpPr>
          <p:cNvPr id="8" name="Footer Placeholder 7">
            <a:extLst>
              <a:ext uri="{FF2B5EF4-FFF2-40B4-BE49-F238E27FC236}">
                <a16:creationId xmlns:a16="http://schemas.microsoft.com/office/drawing/2014/main" id="{35C133DB-9E7A-47D3-8A18-3C57926452A8}"/>
              </a:ext>
            </a:extLst>
          </p:cNvPr>
          <p:cNvSpPr>
            <a:spLocks noGrp="1"/>
          </p:cNvSpPr>
          <p:nvPr>
            <p:ph type="ftr" sz="quarter" idx="11"/>
          </p:nvPr>
        </p:nvSpPr>
        <p:spPr/>
        <p:txBody>
          <a:bodyPr/>
          <a:lstStyle/>
          <a:p>
            <a:endParaRPr lang="en-IE" dirty="0"/>
          </a:p>
        </p:txBody>
      </p:sp>
      <p:sp>
        <p:nvSpPr>
          <p:cNvPr id="9" name="Slide Number Placeholder 8">
            <a:extLst>
              <a:ext uri="{FF2B5EF4-FFF2-40B4-BE49-F238E27FC236}">
                <a16:creationId xmlns:a16="http://schemas.microsoft.com/office/drawing/2014/main" id="{DBE38B5E-65F2-4378-B096-843A78C7A2B8}"/>
              </a:ext>
            </a:extLst>
          </p:cNvPr>
          <p:cNvSpPr>
            <a:spLocks noGrp="1"/>
          </p:cNvSpPr>
          <p:nvPr>
            <p:ph type="sldNum" sz="quarter" idx="12"/>
          </p:nvPr>
        </p:nvSpPr>
        <p:spPr/>
        <p:txBody>
          <a:bodyPr/>
          <a:lstStyle/>
          <a:p>
            <a:fld id="{699E7F9B-D9D7-45E6-B31B-AB83056069B5}" type="slidenum">
              <a:rPr lang="en-IE" smtClean="0"/>
              <a:t>‹#›</a:t>
            </a:fld>
            <a:endParaRPr lang="en-IE" dirty="0"/>
          </a:p>
        </p:txBody>
      </p:sp>
    </p:spTree>
    <p:extLst>
      <p:ext uri="{BB962C8B-B14F-4D97-AF65-F5344CB8AC3E}">
        <p14:creationId xmlns:p14="http://schemas.microsoft.com/office/powerpoint/2010/main" val="2464950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D5602-3D03-4BD4-8643-F9984F7086E5}"/>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13D8B231-B10E-40FC-9C80-70C707A71B15}"/>
              </a:ext>
            </a:extLst>
          </p:cNvPr>
          <p:cNvSpPr>
            <a:spLocks noGrp="1"/>
          </p:cNvSpPr>
          <p:nvPr>
            <p:ph type="dt" sz="half" idx="10"/>
          </p:nvPr>
        </p:nvSpPr>
        <p:spPr/>
        <p:txBody>
          <a:bodyPr/>
          <a:lstStyle/>
          <a:p>
            <a:fld id="{94435D0C-67B0-412D-AC26-06BC8112C31D}" type="datetimeFigureOut">
              <a:rPr lang="en-IE" smtClean="0"/>
              <a:t>06/03/2019</a:t>
            </a:fld>
            <a:endParaRPr lang="en-IE" dirty="0"/>
          </a:p>
        </p:txBody>
      </p:sp>
      <p:sp>
        <p:nvSpPr>
          <p:cNvPr id="4" name="Footer Placeholder 3">
            <a:extLst>
              <a:ext uri="{FF2B5EF4-FFF2-40B4-BE49-F238E27FC236}">
                <a16:creationId xmlns:a16="http://schemas.microsoft.com/office/drawing/2014/main" id="{2635545D-14DC-4AE4-A6EF-B47CA119DD73}"/>
              </a:ext>
            </a:extLst>
          </p:cNvPr>
          <p:cNvSpPr>
            <a:spLocks noGrp="1"/>
          </p:cNvSpPr>
          <p:nvPr>
            <p:ph type="ftr" sz="quarter" idx="11"/>
          </p:nvPr>
        </p:nvSpPr>
        <p:spPr/>
        <p:txBody>
          <a:bodyPr/>
          <a:lstStyle/>
          <a:p>
            <a:endParaRPr lang="en-IE" dirty="0"/>
          </a:p>
        </p:txBody>
      </p:sp>
      <p:sp>
        <p:nvSpPr>
          <p:cNvPr id="5" name="Slide Number Placeholder 4">
            <a:extLst>
              <a:ext uri="{FF2B5EF4-FFF2-40B4-BE49-F238E27FC236}">
                <a16:creationId xmlns:a16="http://schemas.microsoft.com/office/drawing/2014/main" id="{6EE384B9-C795-44A9-BA04-B7664384F505}"/>
              </a:ext>
            </a:extLst>
          </p:cNvPr>
          <p:cNvSpPr>
            <a:spLocks noGrp="1"/>
          </p:cNvSpPr>
          <p:nvPr>
            <p:ph type="sldNum" sz="quarter" idx="12"/>
          </p:nvPr>
        </p:nvSpPr>
        <p:spPr/>
        <p:txBody>
          <a:bodyPr/>
          <a:lstStyle/>
          <a:p>
            <a:fld id="{699E7F9B-D9D7-45E6-B31B-AB83056069B5}" type="slidenum">
              <a:rPr lang="en-IE" smtClean="0"/>
              <a:t>‹#›</a:t>
            </a:fld>
            <a:endParaRPr lang="en-IE" dirty="0"/>
          </a:p>
        </p:txBody>
      </p:sp>
    </p:spTree>
    <p:extLst>
      <p:ext uri="{BB962C8B-B14F-4D97-AF65-F5344CB8AC3E}">
        <p14:creationId xmlns:p14="http://schemas.microsoft.com/office/powerpoint/2010/main" val="26453931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3D3E1E-2DD9-F94C-BC4C-2448C5CE13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EB3610E-F684-FE45-90BB-503076C17A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FCE1ED-CE2E-264F-A854-CE471C6701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C0F39E-E50F-B349-A68C-07206E544074}" type="datetimeFigureOut">
              <a:rPr lang="en-US" smtClean="0"/>
              <a:t>3/6/2019</a:t>
            </a:fld>
            <a:endParaRPr lang="en-US"/>
          </a:p>
        </p:txBody>
      </p:sp>
      <p:sp>
        <p:nvSpPr>
          <p:cNvPr id="5" name="Footer Placeholder 4">
            <a:extLst>
              <a:ext uri="{FF2B5EF4-FFF2-40B4-BE49-F238E27FC236}">
                <a16:creationId xmlns:a16="http://schemas.microsoft.com/office/drawing/2014/main" id="{05847C01-1593-0F41-9C73-41207F4747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E50B83-1E3D-B841-AD37-1AA9F0336E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F2E-4BE7-4D45-96DC-664315BBD03C}" type="slidenum">
              <a:rPr lang="en-US" smtClean="0"/>
              <a:t>‹#›</a:t>
            </a:fld>
            <a:endParaRPr lang="en-US"/>
          </a:p>
        </p:txBody>
      </p:sp>
    </p:spTree>
    <p:extLst>
      <p:ext uri="{BB962C8B-B14F-4D97-AF65-F5344CB8AC3E}">
        <p14:creationId xmlns:p14="http://schemas.microsoft.com/office/powerpoint/2010/main" val="276508605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5C523B-990B-4515-A371-E18E8830E3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53BB878B-78A1-4D08-A245-2410855092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25752EA8-9872-4C85-B365-4D955098F3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35D0C-67B0-412D-AC26-06BC8112C31D}" type="datetimeFigureOut">
              <a:rPr lang="en-IE" smtClean="0"/>
              <a:t>06/03/2019</a:t>
            </a:fld>
            <a:endParaRPr lang="en-IE" dirty="0"/>
          </a:p>
        </p:txBody>
      </p:sp>
      <p:sp>
        <p:nvSpPr>
          <p:cNvPr id="5" name="Footer Placeholder 4">
            <a:extLst>
              <a:ext uri="{FF2B5EF4-FFF2-40B4-BE49-F238E27FC236}">
                <a16:creationId xmlns:a16="http://schemas.microsoft.com/office/drawing/2014/main" id="{832DAFEE-57DD-47A3-94ED-15DB3108EE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a:extLst>
              <a:ext uri="{FF2B5EF4-FFF2-40B4-BE49-F238E27FC236}">
                <a16:creationId xmlns:a16="http://schemas.microsoft.com/office/drawing/2014/main" id="{2588DB3B-B9E4-472E-8A30-258965000A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9E7F9B-D9D7-45E6-B31B-AB83056069B5}" type="slidenum">
              <a:rPr lang="en-IE" smtClean="0"/>
              <a:t>‹#›</a:t>
            </a:fld>
            <a:endParaRPr lang="en-IE" dirty="0"/>
          </a:p>
        </p:txBody>
      </p:sp>
    </p:spTree>
    <p:extLst>
      <p:ext uri="{BB962C8B-B14F-4D97-AF65-F5344CB8AC3E}">
        <p14:creationId xmlns:p14="http://schemas.microsoft.com/office/powerpoint/2010/main" val="1884961768"/>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4.png"/><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7" Type="http://schemas.openxmlformats.org/officeDocument/2006/relationships/image" Target="../media/image20.jpeg"/><Relationship Id="rId2" Type="http://schemas.openxmlformats.org/officeDocument/2006/relationships/hyperlink" Target="mailto:nmcgrath@efc.ie" TargetMode="External"/><Relationship Id="rId1" Type="http://schemas.openxmlformats.org/officeDocument/2006/relationships/slideLayout" Target="../slideLayouts/slideLayout3.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49428-F612-BB40-AE4A-2B5BBDC28EAC}"/>
              </a:ext>
            </a:extLst>
          </p:cNvPr>
          <p:cNvSpPr>
            <a:spLocks noGrp="1"/>
          </p:cNvSpPr>
          <p:nvPr>
            <p:ph type="ctrTitle"/>
          </p:nvPr>
        </p:nvSpPr>
        <p:spPr>
          <a:xfrm>
            <a:off x="645695" y="1952143"/>
            <a:ext cx="10880558" cy="897774"/>
          </a:xfrm>
        </p:spPr>
        <p:txBody>
          <a:bodyPr>
            <a:normAutofit fontScale="90000"/>
          </a:bodyPr>
          <a:lstStyle/>
          <a:p>
            <a:r>
              <a:rPr lang="en-IE" sz="3800" dirty="0"/>
              <a:t>Term Sheets – What to look out for</a:t>
            </a:r>
            <a:br>
              <a:rPr lang="en-IE" dirty="0"/>
            </a:br>
            <a:endParaRPr lang="en-US" dirty="0"/>
          </a:p>
        </p:txBody>
      </p:sp>
      <p:sp>
        <p:nvSpPr>
          <p:cNvPr id="3" name="Subtitle 2">
            <a:extLst>
              <a:ext uri="{FF2B5EF4-FFF2-40B4-BE49-F238E27FC236}">
                <a16:creationId xmlns:a16="http://schemas.microsoft.com/office/drawing/2014/main" id="{EEF84B85-E836-F245-8FAF-A36E4F0603EC}"/>
              </a:ext>
            </a:extLst>
          </p:cNvPr>
          <p:cNvSpPr>
            <a:spLocks noGrp="1"/>
          </p:cNvSpPr>
          <p:nvPr>
            <p:ph type="subTitle" idx="1"/>
          </p:nvPr>
        </p:nvSpPr>
        <p:spPr>
          <a:xfrm>
            <a:off x="645695" y="4011304"/>
            <a:ext cx="10880558" cy="2084696"/>
          </a:xfrm>
        </p:spPr>
        <p:txBody>
          <a:bodyPr>
            <a:normAutofit/>
          </a:bodyPr>
          <a:lstStyle/>
          <a:p>
            <a:pPr>
              <a:lnSpc>
                <a:spcPts val="2700"/>
              </a:lnSpc>
            </a:pPr>
            <a:endParaRPr lang="en-US" sz="1400" dirty="0">
              <a:latin typeface="Arial"/>
              <a:cs typeface="Arial"/>
            </a:endParaRPr>
          </a:p>
          <a:p>
            <a:pPr>
              <a:lnSpc>
                <a:spcPts val="2700"/>
              </a:lnSpc>
            </a:pPr>
            <a:r>
              <a:rPr lang="en-US" sz="2400" b="1" dirty="0">
                <a:latin typeface="Arial"/>
                <a:cs typeface="Arial"/>
              </a:rPr>
              <a:t>Nicola McGrath </a:t>
            </a:r>
            <a:r>
              <a:rPr lang="en-US" sz="2400" b="1" dirty="0">
                <a:solidFill>
                  <a:srgbClr val="693A77"/>
                </a:solidFill>
                <a:latin typeface="Arial"/>
                <a:cs typeface="Arial"/>
              </a:rPr>
              <a:t>|</a:t>
            </a:r>
            <a:r>
              <a:rPr lang="en-US" sz="2400" b="1" dirty="0">
                <a:latin typeface="Arial"/>
                <a:cs typeface="Arial"/>
              </a:rPr>
              <a:t> Partner </a:t>
            </a:r>
            <a:r>
              <a:rPr lang="en-US" sz="2400" b="1" dirty="0">
                <a:solidFill>
                  <a:srgbClr val="693A77"/>
                </a:solidFill>
                <a:latin typeface="Arial"/>
                <a:cs typeface="Arial"/>
              </a:rPr>
              <a:t>| </a:t>
            </a:r>
            <a:r>
              <a:rPr lang="en-US" sz="2400" b="1" dirty="0">
                <a:latin typeface="Arial"/>
                <a:cs typeface="Arial"/>
              </a:rPr>
              <a:t>Eugene F. Collins</a:t>
            </a:r>
          </a:p>
          <a:p>
            <a:pPr>
              <a:lnSpc>
                <a:spcPts val="2700"/>
              </a:lnSpc>
            </a:pPr>
            <a:r>
              <a:rPr lang="en-IE" sz="2400" b="1" dirty="0"/>
              <a:t>InterTradeIreland - Venture Capital Conference 2019</a:t>
            </a:r>
          </a:p>
          <a:p>
            <a:pPr>
              <a:lnSpc>
                <a:spcPts val="2700"/>
              </a:lnSpc>
            </a:pPr>
            <a:r>
              <a:rPr lang="en-US" sz="2400" b="1" dirty="0">
                <a:latin typeface="Arial"/>
                <a:cs typeface="Arial"/>
              </a:rPr>
              <a:t>7 March 2019 </a:t>
            </a:r>
          </a:p>
        </p:txBody>
      </p:sp>
    </p:spTree>
    <p:extLst>
      <p:ext uri="{BB962C8B-B14F-4D97-AF65-F5344CB8AC3E}">
        <p14:creationId xmlns:p14="http://schemas.microsoft.com/office/powerpoint/2010/main" val="728334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62B72-8C6F-4107-BA4F-317FD18F33E6}"/>
              </a:ext>
            </a:extLst>
          </p:cNvPr>
          <p:cNvSpPr>
            <a:spLocks noGrp="1"/>
          </p:cNvSpPr>
          <p:nvPr>
            <p:ph type="ctrTitle"/>
          </p:nvPr>
        </p:nvSpPr>
        <p:spPr/>
        <p:txBody>
          <a:bodyPr>
            <a:normAutofit/>
          </a:bodyPr>
          <a:lstStyle/>
          <a:p>
            <a:r>
              <a:rPr lang="en-GB" dirty="0"/>
              <a:t>Key Terms – Dilution</a:t>
            </a:r>
            <a:endParaRPr lang="en-IE" dirty="0"/>
          </a:p>
        </p:txBody>
      </p:sp>
      <p:sp>
        <p:nvSpPr>
          <p:cNvPr id="3" name="Subtitle 2">
            <a:extLst>
              <a:ext uri="{FF2B5EF4-FFF2-40B4-BE49-F238E27FC236}">
                <a16:creationId xmlns:a16="http://schemas.microsoft.com/office/drawing/2014/main" id="{DD256DBA-CD8B-44CC-AE1F-959B0850C94C}"/>
              </a:ext>
            </a:extLst>
          </p:cNvPr>
          <p:cNvSpPr>
            <a:spLocks noGrp="1"/>
          </p:cNvSpPr>
          <p:nvPr>
            <p:ph type="subTitle" idx="1"/>
          </p:nvPr>
        </p:nvSpPr>
        <p:spPr>
          <a:xfrm>
            <a:off x="645695" y="1195913"/>
            <a:ext cx="10880558" cy="4601939"/>
          </a:xfrm>
        </p:spPr>
        <p:txBody>
          <a:bodyPr>
            <a:normAutofit/>
          </a:bodyPr>
          <a:lstStyle/>
          <a:p>
            <a:pPr>
              <a:buClr>
                <a:srgbClr val="E05206"/>
              </a:buClr>
            </a:pPr>
            <a:endParaRPr lang="en-GB" dirty="0"/>
          </a:p>
          <a:p>
            <a:pPr>
              <a:buClr>
                <a:srgbClr val="E05206"/>
              </a:buClr>
            </a:pPr>
            <a:r>
              <a:rPr lang="en-GB" dirty="0"/>
              <a:t>Initial Valuation</a:t>
            </a:r>
          </a:p>
          <a:p>
            <a:pPr>
              <a:buClr>
                <a:srgbClr val="E05206"/>
              </a:buClr>
            </a:pPr>
            <a:endParaRPr lang="en-GB" dirty="0"/>
          </a:p>
          <a:p>
            <a:pPr>
              <a:buClr>
                <a:srgbClr val="E05206"/>
              </a:buClr>
            </a:pPr>
            <a:r>
              <a:rPr lang="en-GB"/>
              <a:t>Anti-dilution protection</a:t>
            </a:r>
            <a:endParaRPr lang="en-GB" dirty="0"/>
          </a:p>
          <a:p>
            <a:pPr marL="449263" indent="0">
              <a:buClr>
                <a:srgbClr val="E05206"/>
              </a:buClr>
              <a:buNone/>
            </a:pPr>
            <a:endParaRPr lang="en-GB" dirty="0"/>
          </a:p>
          <a:p>
            <a:pPr lvl="0">
              <a:buClr>
                <a:srgbClr val="E05206"/>
              </a:buClr>
            </a:pPr>
            <a:r>
              <a:rPr lang="en-GB" dirty="0"/>
              <a:t>ESOP</a:t>
            </a:r>
          </a:p>
          <a:p>
            <a:pPr marL="449263" lvl="0" indent="0">
              <a:buClr>
                <a:srgbClr val="E05206"/>
              </a:buClr>
              <a:buNone/>
            </a:pPr>
            <a:endParaRPr lang="en-GB" dirty="0"/>
          </a:p>
          <a:p>
            <a:pPr>
              <a:buClr>
                <a:srgbClr val="E05206"/>
              </a:buClr>
            </a:pPr>
            <a:r>
              <a:rPr lang="en-GB" dirty="0"/>
              <a:t>Pre-emption on new issue/right of first refusal</a:t>
            </a:r>
          </a:p>
          <a:p>
            <a:pPr marL="0" indent="0">
              <a:buClr>
                <a:srgbClr val="E05206"/>
              </a:buClr>
              <a:buNone/>
            </a:pPr>
            <a:endParaRPr lang="en-GB" dirty="0"/>
          </a:p>
          <a:p>
            <a:pPr>
              <a:buClr>
                <a:srgbClr val="E05206"/>
              </a:buClr>
            </a:pPr>
            <a:r>
              <a:rPr lang="en-GB" dirty="0"/>
              <a:t>Cap Table</a:t>
            </a:r>
            <a:endParaRPr lang="en-IE" dirty="0"/>
          </a:p>
          <a:p>
            <a:pPr lvl="1"/>
            <a:endParaRPr lang="en-IE" dirty="0"/>
          </a:p>
          <a:p>
            <a:endParaRPr lang="en-GB" dirty="0"/>
          </a:p>
          <a:p>
            <a:endParaRPr lang="en-GB" dirty="0"/>
          </a:p>
          <a:p>
            <a:endParaRPr lang="en-IE" dirty="0"/>
          </a:p>
          <a:p>
            <a:endParaRPr lang="en-IE" dirty="0"/>
          </a:p>
        </p:txBody>
      </p:sp>
      <p:pic>
        <p:nvPicPr>
          <p:cNvPr id="4" name="Picture 3">
            <a:extLst>
              <a:ext uri="{FF2B5EF4-FFF2-40B4-BE49-F238E27FC236}">
                <a16:creationId xmlns:a16="http://schemas.microsoft.com/office/drawing/2014/main" id="{24BDC4FE-A1AC-413E-8F3E-9CAF89C01E4E}"/>
              </a:ext>
            </a:extLst>
          </p:cNvPr>
          <p:cNvPicPr>
            <a:picLocks noChangeAspect="1"/>
          </p:cNvPicPr>
          <p:nvPr/>
        </p:nvPicPr>
        <p:blipFill>
          <a:blip r:embed="rId2"/>
          <a:stretch>
            <a:fillRect/>
          </a:stretch>
        </p:blipFill>
        <p:spPr>
          <a:xfrm>
            <a:off x="8602833" y="1676527"/>
            <a:ext cx="2500814" cy="254356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034168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038F1-7995-40E1-B37B-DF718D193079}"/>
              </a:ext>
            </a:extLst>
          </p:cNvPr>
          <p:cNvSpPr>
            <a:spLocks noGrp="1"/>
          </p:cNvSpPr>
          <p:nvPr>
            <p:ph type="ctrTitle"/>
          </p:nvPr>
        </p:nvSpPr>
        <p:spPr/>
        <p:txBody>
          <a:bodyPr>
            <a:normAutofit/>
          </a:bodyPr>
          <a:lstStyle/>
          <a:p>
            <a:r>
              <a:rPr lang="en-GB" dirty="0"/>
              <a:t>Key Terms - Governance</a:t>
            </a:r>
            <a:endParaRPr lang="en-IE" dirty="0"/>
          </a:p>
        </p:txBody>
      </p:sp>
      <p:graphicFrame>
        <p:nvGraphicFramePr>
          <p:cNvPr id="17" name="Diagram 16">
            <a:extLst>
              <a:ext uri="{FF2B5EF4-FFF2-40B4-BE49-F238E27FC236}">
                <a16:creationId xmlns:a16="http://schemas.microsoft.com/office/drawing/2014/main" id="{48752760-48C1-44D3-92EF-DCAB379F1E95}"/>
              </a:ext>
            </a:extLst>
          </p:cNvPr>
          <p:cNvGraphicFramePr/>
          <p:nvPr>
            <p:extLst>
              <p:ext uri="{D42A27DB-BD31-4B8C-83A1-F6EECF244321}">
                <p14:modId xmlns:p14="http://schemas.microsoft.com/office/powerpoint/2010/main" val="3476229444"/>
              </p:ext>
            </p:extLst>
          </p:nvPr>
        </p:nvGraphicFramePr>
        <p:xfrm>
          <a:off x="645694" y="1382083"/>
          <a:ext cx="10592919" cy="3574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6931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37981-98DF-4983-90E2-D4D13A11DCBB}"/>
              </a:ext>
            </a:extLst>
          </p:cNvPr>
          <p:cNvSpPr>
            <a:spLocks noGrp="1"/>
          </p:cNvSpPr>
          <p:nvPr>
            <p:ph type="ctrTitle"/>
          </p:nvPr>
        </p:nvSpPr>
        <p:spPr/>
        <p:txBody>
          <a:bodyPr>
            <a:normAutofit/>
          </a:bodyPr>
          <a:lstStyle/>
          <a:p>
            <a:r>
              <a:rPr lang="en-GB" dirty="0"/>
              <a:t>Key Terms – Promoter obligations</a:t>
            </a:r>
            <a:endParaRPr lang="en-IE" dirty="0"/>
          </a:p>
        </p:txBody>
      </p:sp>
      <p:sp>
        <p:nvSpPr>
          <p:cNvPr id="3" name="Subtitle 2">
            <a:extLst>
              <a:ext uri="{FF2B5EF4-FFF2-40B4-BE49-F238E27FC236}">
                <a16:creationId xmlns:a16="http://schemas.microsoft.com/office/drawing/2014/main" id="{27E1CFFB-8F60-4D4D-8A80-FC045A7DEA07}"/>
              </a:ext>
            </a:extLst>
          </p:cNvPr>
          <p:cNvSpPr>
            <a:spLocks noGrp="1"/>
          </p:cNvSpPr>
          <p:nvPr>
            <p:ph type="subTitle" idx="1"/>
          </p:nvPr>
        </p:nvSpPr>
        <p:spPr/>
        <p:txBody>
          <a:bodyPr>
            <a:normAutofit/>
          </a:bodyPr>
          <a:lstStyle/>
          <a:p>
            <a:pPr marL="0" indent="0">
              <a:buClr>
                <a:srgbClr val="E05206"/>
              </a:buClr>
              <a:buNone/>
            </a:pPr>
            <a:r>
              <a:rPr lang="en-GB" dirty="0"/>
              <a:t>	“Reverse vesting”</a:t>
            </a:r>
            <a:br>
              <a:rPr lang="en-GB" dirty="0"/>
            </a:br>
            <a:endParaRPr lang="en-IE" dirty="0"/>
          </a:p>
          <a:p>
            <a:pPr marL="0" indent="0">
              <a:buClr>
                <a:srgbClr val="E05206"/>
              </a:buClr>
              <a:buNone/>
            </a:pPr>
            <a:r>
              <a:rPr lang="en-GB" dirty="0"/>
              <a:t>	Restriction on transfers</a:t>
            </a:r>
            <a:br>
              <a:rPr lang="en-GB" dirty="0"/>
            </a:br>
            <a:endParaRPr lang="en-GB" dirty="0"/>
          </a:p>
          <a:p>
            <a:pPr marL="800100" lvl="1" indent="-342900" algn="l">
              <a:buClr>
                <a:srgbClr val="E05206"/>
              </a:buClr>
              <a:buFont typeface="Wingdings" panose="05000000000000000000" pitchFamily="2" charset="2"/>
              <a:buChar char="§"/>
            </a:pPr>
            <a:r>
              <a:rPr lang="en-GB" dirty="0">
                <a:solidFill>
                  <a:srgbClr val="747678"/>
                </a:solidFill>
                <a:latin typeface="Arial" panose="020B0604020202020204" pitchFamily="34" charset="0"/>
                <a:cs typeface="Arial" panose="020B0604020202020204" pitchFamily="34" charset="0"/>
              </a:rPr>
              <a:t>Personal holding company/tax structuring?</a:t>
            </a:r>
          </a:p>
          <a:p>
            <a:pPr marL="800100" lvl="1" indent="-342900" algn="l">
              <a:buClr>
                <a:srgbClr val="E05206"/>
              </a:buClr>
              <a:buFont typeface="Wingdings" panose="05000000000000000000" pitchFamily="2" charset="2"/>
              <a:buChar char="§"/>
            </a:pPr>
            <a:r>
              <a:rPr lang="en-GB" dirty="0">
                <a:solidFill>
                  <a:srgbClr val="747678"/>
                </a:solidFill>
                <a:latin typeface="Arial" panose="020B0604020202020204" pitchFamily="34" charset="0"/>
                <a:cs typeface="Arial" panose="020B0604020202020204" pitchFamily="34" charset="0"/>
              </a:rPr>
              <a:t>Drag along/tag along</a:t>
            </a:r>
            <a:br>
              <a:rPr lang="en-GB" dirty="0"/>
            </a:br>
            <a:endParaRPr lang="en-GB" dirty="0"/>
          </a:p>
          <a:p>
            <a:pPr marL="0" indent="0">
              <a:buClr>
                <a:srgbClr val="E05206"/>
              </a:buClr>
              <a:buNone/>
            </a:pPr>
            <a:r>
              <a:rPr lang="en-GB" dirty="0"/>
              <a:t>	Restrictive covenants</a:t>
            </a:r>
            <a:br>
              <a:rPr lang="en-GB" dirty="0"/>
            </a:br>
            <a:endParaRPr lang="en-GB" dirty="0"/>
          </a:p>
          <a:p>
            <a:pPr marL="0" indent="0">
              <a:buClr>
                <a:srgbClr val="E05206"/>
              </a:buClr>
              <a:buNone/>
            </a:pPr>
            <a:r>
              <a:rPr lang="en-IE" dirty="0"/>
              <a:t>	Reps and warranties</a:t>
            </a:r>
          </a:p>
        </p:txBody>
      </p:sp>
      <p:pic>
        <p:nvPicPr>
          <p:cNvPr id="4" name="Picture 3">
            <a:extLst>
              <a:ext uri="{FF2B5EF4-FFF2-40B4-BE49-F238E27FC236}">
                <a16:creationId xmlns:a16="http://schemas.microsoft.com/office/drawing/2014/main" id="{926B58DA-94A2-487B-A082-691316871A43}"/>
              </a:ext>
            </a:extLst>
          </p:cNvPr>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Lst>
          </a:blip>
          <a:stretch>
            <a:fillRect/>
          </a:stretch>
        </p:blipFill>
        <p:spPr>
          <a:xfrm>
            <a:off x="7855792" y="3426375"/>
            <a:ext cx="3331612" cy="2358605"/>
          </a:xfrm>
          <a:prstGeom prst="rect">
            <a:avLst/>
          </a:prstGeom>
        </p:spPr>
      </p:pic>
      <p:pic>
        <p:nvPicPr>
          <p:cNvPr id="5" name="Picture 4">
            <a:extLst>
              <a:ext uri="{FF2B5EF4-FFF2-40B4-BE49-F238E27FC236}">
                <a16:creationId xmlns:a16="http://schemas.microsoft.com/office/drawing/2014/main" id="{49EA5E33-BE75-4582-82B3-3970EA5742C9}"/>
              </a:ext>
            </a:extLst>
          </p:cNvPr>
          <p:cNvPicPr>
            <a:picLocks noChangeAspect="1"/>
          </p:cNvPicPr>
          <p:nvPr/>
        </p:nvPicPr>
        <p:blipFill>
          <a:blip r:embed="rId4"/>
          <a:stretch>
            <a:fillRect/>
          </a:stretch>
        </p:blipFill>
        <p:spPr>
          <a:xfrm>
            <a:off x="967080" y="1153381"/>
            <a:ext cx="425928" cy="425928"/>
          </a:xfrm>
          <a:prstGeom prst="rect">
            <a:avLst/>
          </a:prstGeom>
        </p:spPr>
      </p:pic>
      <p:pic>
        <p:nvPicPr>
          <p:cNvPr id="6" name="Picture 5">
            <a:extLst>
              <a:ext uri="{FF2B5EF4-FFF2-40B4-BE49-F238E27FC236}">
                <a16:creationId xmlns:a16="http://schemas.microsoft.com/office/drawing/2014/main" id="{BBCEF9F6-932D-4820-A7ED-B2147FFD5523}"/>
              </a:ext>
            </a:extLst>
          </p:cNvPr>
          <p:cNvPicPr>
            <a:picLocks noChangeAspect="1"/>
          </p:cNvPicPr>
          <p:nvPr/>
        </p:nvPicPr>
        <p:blipFill>
          <a:blip r:embed="rId4"/>
          <a:stretch>
            <a:fillRect/>
          </a:stretch>
        </p:blipFill>
        <p:spPr>
          <a:xfrm>
            <a:off x="998979" y="1813539"/>
            <a:ext cx="425928" cy="425928"/>
          </a:xfrm>
          <a:prstGeom prst="rect">
            <a:avLst/>
          </a:prstGeom>
        </p:spPr>
      </p:pic>
      <p:pic>
        <p:nvPicPr>
          <p:cNvPr id="7" name="Picture 6">
            <a:extLst>
              <a:ext uri="{FF2B5EF4-FFF2-40B4-BE49-F238E27FC236}">
                <a16:creationId xmlns:a16="http://schemas.microsoft.com/office/drawing/2014/main" id="{978987D3-EF89-4E76-8902-D60EBF87D416}"/>
              </a:ext>
            </a:extLst>
          </p:cNvPr>
          <p:cNvPicPr>
            <a:picLocks noChangeAspect="1"/>
          </p:cNvPicPr>
          <p:nvPr/>
        </p:nvPicPr>
        <p:blipFill>
          <a:blip r:embed="rId4"/>
          <a:stretch>
            <a:fillRect/>
          </a:stretch>
        </p:blipFill>
        <p:spPr>
          <a:xfrm>
            <a:off x="977090" y="3497034"/>
            <a:ext cx="425928" cy="425928"/>
          </a:xfrm>
          <a:prstGeom prst="rect">
            <a:avLst/>
          </a:prstGeom>
        </p:spPr>
      </p:pic>
      <p:pic>
        <p:nvPicPr>
          <p:cNvPr id="8" name="Picture 7">
            <a:extLst>
              <a:ext uri="{FF2B5EF4-FFF2-40B4-BE49-F238E27FC236}">
                <a16:creationId xmlns:a16="http://schemas.microsoft.com/office/drawing/2014/main" id="{099A0803-8D12-493D-83C6-9E4FC157A998}"/>
              </a:ext>
            </a:extLst>
          </p:cNvPr>
          <p:cNvPicPr>
            <a:picLocks noChangeAspect="1"/>
          </p:cNvPicPr>
          <p:nvPr/>
        </p:nvPicPr>
        <p:blipFill>
          <a:blip r:embed="rId4"/>
          <a:stretch>
            <a:fillRect/>
          </a:stretch>
        </p:blipFill>
        <p:spPr>
          <a:xfrm>
            <a:off x="977090" y="4144392"/>
            <a:ext cx="425928" cy="425928"/>
          </a:xfrm>
          <a:prstGeom prst="rect">
            <a:avLst/>
          </a:prstGeom>
        </p:spPr>
      </p:pic>
    </p:spTree>
    <p:extLst>
      <p:ext uri="{BB962C8B-B14F-4D97-AF65-F5344CB8AC3E}">
        <p14:creationId xmlns:p14="http://schemas.microsoft.com/office/powerpoint/2010/main" val="2927927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5C56BBC5-CD85-4EE2-9786-9B63B90A620A}"/>
              </a:ext>
            </a:extLst>
          </p:cNvPr>
          <p:cNvGraphicFramePr>
            <a:graphicFrameLocks noGrp="1"/>
          </p:cNvGraphicFramePr>
          <p:nvPr>
            <p:extLst>
              <p:ext uri="{D42A27DB-BD31-4B8C-83A1-F6EECF244321}">
                <p14:modId xmlns:p14="http://schemas.microsoft.com/office/powerpoint/2010/main" val="1385657315"/>
              </p:ext>
            </p:extLst>
          </p:nvPr>
        </p:nvGraphicFramePr>
        <p:xfrm>
          <a:off x="645695" y="1127180"/>
          <a:ext cx="4542993" cy="1464815"/>
        </p:xfrm>
        <a:graphic>
          <a:graphicData uri="http://schemas.openxmlformats.org/drawingml/2006/table">
            <a:tbl>
              <a:tblPr/>
              <a:tblGrid>
                <a:gridCol w="1961743">
                  <a:extLst>
                    <a:ext uri="{9D8B030D-6E8A-4147-A177-3AD203B41FA5}">
                      <a16:colId xmlns:a16="http://schemas.microsoft.com/office/drawing/2014/main" val="3952342278"/>
                    </a:ext>
                  </a:extLst>
                </a:gridCol>
                <a:gridCol w="2581250">
                  <a:extLst>
                    <a:ext uri="{9D8B030D-6E8A-4147-A177-3AD203B41FA5}">
                      <a16:colId xmlns:a16="http://schemas.microsoft.com/office/drawing/2014/main" val="1686566628"/>
                    </a:ext>
                  </a:extLst>
                </a:gridCol>
              </a:tblGrid>
              <a:tr h="146481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IE" dirty="0"/>
                    </a:p>
                    <a:p>
                      <a:endParaRPr lang="en-IE" dirty="0"/>
                    </a:p>
                    <a:p>
                      <a:endParaRPr lang="en-IE" dirty="0"/>
                    </a:p>
                    <a:p>
                      <a:endParaRPr lang="en-IE"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47678">
                        <a:alpha val="5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600" b="1" kern="1200" dirty="0">
                          <a:solidFill>
                            <a:srgbClr val="E05206"/>
                          </a:solidFill>
                          <a:effectLst/>
                          <a:latin typeface="Arial" panose="020B0604020202020204" pitchFamily="34" charset="0"/>
                          <a:ea typeface="+mn-ea"/>
                          <a:cs typeface="Arial" panose="020B0604020202020204" pitchFamily="34" charset="0"/>
                        </a:rPr>
                        <a:t>Nicola McGrath</a:t>
                      </a:r>
                    </a:p>
                    <a:p>
                      <a:r>
                        <a:rPr lang="en-IE" sz="1600" b="0" kern="1200" dirty="0">
                          <a:solidFill>
                            <a:schemeClr val="bg1"/>
                          </a:solidFill>
                          <a:effectLst/>
                          <a:latin typeface="Arial" panose="020B0604020202020204" pitchFamily="34" charset="0"/>
                          <a:ea typeface="+mn-ea"/>
                          <a:cs typeface="Arial" panose="020B0604020202020204" pitchFamily="34" charset="0"/>
                        </a:rPr>
                        <a:t>Partner, Corporate</a:t>
                      </a:r>
                    </a:p>
                    <a:p>
                      <a:pPr marL="0" algn="l" defTabSz="914400" rtl="0" eaLnBrk="1" fontAlgn="base" latinLnBrk="0" hangingPunct="1"/>
                      <a:r>
                        <a:rPr lang="en-IE" sz="1600" b="0" kern="1200" dirty="0">
                          <a:solidFill>
                            <a:schemeClr val="bg1"/>
                          </a:solidFill>
                          <a:effectLst/>
                          <a:latin typeface="Arial" panose="020B0604020202020204" pitchFamily="34" charset="0"/>
                          <a:ea typeface="+mn-ea"/>
                          <a:cs typeface="Arial" panose="020B0604020202020204" pitchFamily="34" charset="0"/>
                        </a:rPr>
                        <a:t>T +353 1 202 6459</a:t>
                      </a:r>
                    </a:p>
                    <a:p>
                      <a:pPr marL="0" algn="l" defTabSz="914400" rtl="0" eaLnBrk="1" fontAlgn="base" latinLnBrk="0" hangingPunct="1"/>
                      <a:r>
                        <a:rPr lang="en-IE" sz="1600" b="0" kern="1200" dirty="0">
                          <a:solidFill>
                            <a:schemeClr val="bg1"/>
                          </a:solidFill>
                          <a:effectLst/>
                          <a:latin typeface="Arial" panose="020B0604020202020204" pitchFamily="34" charset="0"/>
                          <a:ea typeface="+mn-ea"/>
                          <a:cs typeface="Arial" panose="020B0604020202020204" pitchFamily="34" charset="0"/>
                        </a:rPr>
                        <a:t>E </a:t>
                      </a:r>
                      <a:r>
                        <a:rPr lang="en-IE" sz="1600" b="0" kern="1200" dirty="0">
                          <a:solidFill>
                            <a:schemeClr val="bg1"/>
                          </a:solidFill>
                          <a:effectLst/>
                          <a:latin typeface="Arial" panose="020B0604020202020204" pitchFamily="34" charset="0"/>
                          <a:ea typeface="+mn-ea"/>
                          <a:cs typeface="Arial" panose="020B0604020202020204" pitchFamily="34" charset="0"/>
                          <a:hlinkClick r:id="rId2">
                            <a:extLst>
                              <a:ext uri="{A12FA001-AC4F-418D-AE19-62706E023703}">
                                <ahyp:hlinkClr xmlns:ahyp="http://schemas.microsoft.com/office/drawing/2018/hyperlinkcolor" val="tx"/>
                              </a:ext>
                            </a:extLst>
                          </a:hlinkClick>
                        </a:rPr>
                        <a:t>nmcgrath@efc.ie</a:t>
                      </a:r>
                      <a:endParaRPr lang="en-IE" sz="1600" b="0" i="0" kern="1200" dirty="0">
                        <a:solidFill>
                          <a:srgbClr val="747678"/>
                        </a:solidFill>
                        <a:latin typeface="Arial" panose="020B0604020202020204" pitchFamily="34" charset="0"/>
                        <a:ea typeface="+mn-ea"/>
                        <a:cs typeface="Arial" panose="020B0604020202020204" pitchFamily="34" charset="0"/>
                      </a:endParaRPr>
                    </a:p>
                    <a:p>
                      <a:endParaRPr lang="en-IE" sz="1600" dirty="0">
                        <a:solidFill>
                          <a:srgbClr val="E05206"/>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47678">
                        <a:alpha val="50000"/>
                      </a:srgbClr>
                    </a:solidFill>
                  </a:tcPr>
                </a:tc>
                <a:extLst>
                  <a:ext uri="{0D108BD9-81ED-4DB2-BD59-A6C34878D82A}">
                    <a16:rowId xmlns:a16="http://schemas.microsoft.com/office/drawing/2014/main" val="2042829662"/>
                  </a:ext>
                </a:extLst>
              </a:tr>
            </a:tbl>
          </a:graphicData>
        </a:graphic>
      </p:graphicFrame>
      <p:sp>
        <p:nvSpPr>
          <p:cNvPr id="2" name="Title 1">
            <a:extLst>
              <a:ext uri="{FF2B5EF4-FFF2-40B4-BE49-F238E27FC236}">
                <a16:creationId xmlns:a16="http://schemas.microsoft.com/office/drawing/2014/main" id="{A628AF7B-7A56-4729-BF31-7C6A8B2A319A}"/>
              </a:ext>
            </a:extLst>
          </p:cNvPr>
          <p:cNvSpPr>
            <a:spLocks noGrp="1"/>
          </p:cNvSpPr>
          <p:nvPr>
            <p:ph type="ctrTitle"/>
          </p:nvPr>
        </p:nvSpPr>
        <p:spPr/>
        <p:txBody>
          <a:bodyPr/>
          <a:lstStyle/>
          <a:p>
            <a:r>
              <a:rPr lang="en-IE" dirty="0"/>
              <a:t>Contact</a:t>
            </a:r>
          </a:p>
        </p:txBody>
      </p:sp>
      <p:graphicFrame>
        <p:nvGraphicFramePr>
          <p:cNvPr id="7" name="Table 6">
            <a:extLst>
              <a:ext uri="{FF2B5EF4-FFF2-40B4-BE49-F238E27FC236}">
                <a16:creationId xmlns:a16="http://schemas.microsoft.com/office/drawing/2014/main" id="{C73330E6-606A-4D50-8EF8-D9CEC2D6F162}"/>
              </a:ext>
            </a:extLst>
          </p:cNvPr>
          <p:cNvGraphicFramePr>
            <a:graphicFrameLocks noGrp="1"/>
          </p:cNvGraphicFramePr>
          <p:nvPr>
            <p:extLst>
              <p:ext uri="{D42A27DB-BD31-4B8C-83A1-F6EECF244321}">
                <p14:modId xmlns:p14="http://schemas.microsoft.com/office/powerpoint/2010/main" val="2173387269"/>
              </p:ext>
            </p:extLst>
          </p:nvPr>
        </p:nvGraphicFramePr>
        <p:xfrm>
          <a:off x="6096000" y="1134320"/>
          <a:ext cx="4542993" cy="1464815"/>
        </p:xfrm>
        <a:graphic>
          <a:graphicData uri="http://schemas.openxmlformats.org/drawingml/2006/table">
            <a:tbl>
              <a:tblPr/>
              <a:tblGrid>
                <a:gridCol w="1961743">
                  <a:extLst>
                    <a:ext uri="{9D8B030D-6E8A-4147-A177-3AD203B41FA5}">
                      <a16:colId xmlns:a16="http://schemas.microsoft.com/office/drawing/2014/main" val="3952342278"/>
                    </a:ext>
                  </a:extLst>
                </a:gridCol>
                <a:gridCol w="2581250">
                  <a:extLst>
                    <a:ext uri="{9D8B030D-6E8A-4147-A177-3AD203B41FA5}">
                      <a16:colId xmlns:a16="http://schemas.microsoft.com/office/drawing/2014/main" val="1686566628"/>
                    </a:ext>
                  </a:extLst>
                </a:gridCol>
              </a:tblGrid>
              <a:tr h="146481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IE" dirty="0"/>
                    </a:p>
                    <a:p>
                      <a:endParaRPr lang="en-IE" dirty="0"/>
                    </a:p>
                    <a:p>
                      <a:endParaRPr lang="en-IE" dirty="0"/>
                    </a:p>
                    <a:p>
                      <a:endParaRPr lang="en-IE"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47678">
                        <a:alpha val="5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600" b="1" kern="1200" dirty="0">
                          <a:solidFill>
                            <a:srgbClr val="E05206"/>
                          </a:solidFill>
                          <a:effectLst/>
                          <a:latin typeface="Arial" panose="020B0604020202020204" pitchFamily="34" charset="0"/>
                          <a:ea typeface="+mn-ea"/>
                          <a:cs typeface="Arial" panose="020B0604020202020204" pitchFamily="34" charset="0"/>
                        </a:rPr>
                        <a:t>John Olden</a:t>
                      </a:r>
                    </a:p>
                    <a:p>
                      <a:r>
                        <a:rPr lang="en-IE" sz="1600" b="0" kern="1200" dirty="0">
                          <a:solidFill>
                            <a:schemeClr val="bg1"/>
                          </a:solidFill>
                          <a:effectLst/>
                          <a:latin typeface="Arial" panose="020B0604020202020204" pitchFamily="34" charset="0"/>
                          <a:ea typeface="+mn-ea"/>
                          <a:cs typeface="Arial" panose="020B0604020202020204" pitchFamily="34" charset="0"/>
                        </a:rPr>
                        <a:t>Partner, Corporate</a:t>
                      </a:r>
                    </a:p>
                    <a:p>
                      <a:pPr marL="0" algn="l" defTabSz="914400" rtl="0" eaLnBrk="1" fontAlgn="base" latinLnBrk="0" hangingPunct="1"/>
                      <a:r>
                        <a:rPr lang="en-IE" sz="1600" b="0" kern="1200" dirty="0">
                          <a:solidFill>
                            <a:schemeClr val="bg1"/>
                          </a:solidFill>
                          <a:effectLst/>
                          <a:latin typeface="Arial" panose="020B0604020202020204" pitchFamily="34" charset="0"/>
                          <a:ea typeface="+mn-ea"/>
                          <a:cs typeface="Arial" panose="020B0604020202020204" pitchFamily="34" charset="0"/>
                        </a:rPr>
                        <a:t>T +353 1 202 6411</a:t>
                      </a:r>
                    </a:p>
                    <a:p>
                      <a:pPr marL="0" algn="l" defTabSz="914400" rtl="0" eaLnBrk="1" fontAlgn="base" latinLnBrk="0" hangingPunct="1"/>
                      <a:r>
                        <a:rPr lang="en-IE" sz="1600" b="0" kern="1200" dirty="0">
                          <a:solidFill>
                            <a:schemeClr val="bg1"/>
                          </a:solidFill>
                          <a:effectLst/>
                          <a:latin typeface="Arial" panose="020B0604020202020204" pitchFamily="34" charset="0"/>
                          <a:ea typeface="+mn-ea"/>
                          <a:cs typeface="Arial" panose="020B0604020202020204" pitchFamily="34" charset="0"/>
                        </a:rPr>
                        <a:t>E </a:t>
                      </a:r>
                      <a:r>
                        <a:rPr lang="en-IE" sz="1600" b="0" u="sng" kern="1200" dirty="0">
                          <a:solidFill>
                            <a:schemeClr val="bg1"/>
                          </a:solidFill>
                          <a:effectLst/>
                          <a:latin typeface="Arial" panose="020B0604020202020204" pitchFamily="34" charset="0"/>
                          <a:ea typeface="+mn-ea"/>
                          <a:cs typeface="Arial" panose="020B0604020202020204" pitchFamily="34" charset="0"/>
                        </a:rPr>
                        <a:t>jolden@efc.ie</a:t>
                      </a:r>
                      <a:endParaRPr lang="en-IE" sz="1600" b="0" i="0" u="sng" kern="1200" dirty="0">
                        <a:solidFill>
                          <a:srgbClr val="747678"/>
                        </a:solidFill>
                        <a:latin typeface="Arial" panose="020B0604020202020204" pitchFamily="34" charset="0"/>
                        <a:ea typeface="+mn-ea"/>
                        <a:cs typeface="Arial" panose="020B0604020202020204" pitchFamily="34" charset="0"/>
                      </a:endParaRPr>
                    </a:p>
                    <a:p>
                      <a:endParaRPr lang="en-IE" sz="1600" dirty="0">
                        <a:solidFill>
                          <a:srgbClr val="E05206"/>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47678">
                        <a:alpha val="50000"/>
                      </a:srgbClr>
                    </a:solidFill>
                  </a:tcPr>
                </a:tc>
                <a:extLst>
                  <a:ext uri="{0D108BD9-81ED-4DB2-BD59-A6C34878D82A}">
                    <a16:rowId xmlns:a16="http://schemas.microsoft.com/office/drawing/2014/main" val="2042829662"/>
                  </a:ext>
                </a:extLst>
              </a:tr>
            </a:tbl>
          </a:graphicData>
        </a:graphic>
      </p:graphicFrame>
      <p:graphicFrame>
        <p:nvGraphicFramePr>
          <p:cNvPr id="8" name="Table 7">
            <a:extLst>
              <a:ext uri="{FF2B5EF4-FFF2-40B4-BE49-F238E27FC236}">
                <a16:creationId xmlns:a16="http://schemas.microsoft.com/office/drawing/2014/main" id="{B8705A00-5E27-43C0-98E0-4255DC0D3780}"/>
              </a:ext>
            </a:extLst>
          </p:cNvPr>
          <p:cNvGraphicFramePr>
            <a:graphicFrameLocks noGrp="1"/>
          </p:cNvGraphicFramePr>
          <p:nvPr>
            <p:extLst>
              <p:ext uri="{D42A27DB-BD31-4B8C-83A1-F6EECF244321}">
                <p14:modId xmlns:p14="http://schemas.microsoft.com/office/powerpoint/2010/main" val="4260826649"/>
              </p:ext>
            </p:extLst>
          </p:nvPr>
        </p:nvGraphicFramePr>
        <p:xfrm>
          <a:off x="645694" y="2767874"/>
          <a:ext cx="4542993" cy="1464815"/>
        </p:xfrm>
        <a:graphic>
          <a:graphicData uri="http://schemas.openxmlformats.org/drawingml/2006/table">
            <a:tbl>
              <a:tblPr/>
              <a:tblGrid>
                <a:gridCol w="1961743">
                  <a:extLst>
                    <a:ext uri="{9D8B030D-6E8A-4147-A177-3AD203B41FA5}">
                      <a16:colId xmlns:a16="http://schemas.microsoft.com/office/drawing/2014/main" val="3952342278"/>
                    </a:ext>
                  </a:extLst>
                </a:gridCol>
                <a:gridCol w="2581250">
                  <a:extLst>
                    <a:ext uri="{9D8B030D-6E8A-4147-A177-3AD203B41FA5}">
                      <a16:colId xmlns:a16="http://schemas.microsoft.com/office/drawing/2014/main" val="1686566628"/>
                    </a:ext>
                  </a:extLst>
                </a:gridCol>
              </a:tblGrid>
              <a:tr h="146481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IE" dirty="0"/>
                    </a:p>
                    <a:p>
                      <a:endParaRPr lang="en-IE" dirty="0"/>
                    </a:p>
                    <a:p>
                      <a:endParaRPr lang="en-IE" dirty="0"/>
                    </a:p>
                    <a:p>
                      <a:endParaRPr lang="en-IE"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47678">
                        <a:alpha val="5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600" b="1" kern="1200" dirty="0">
                          <a:solidFill>
                            <a:srgbClr val="E05206"/>
                          </a:solidFill>
                          <a:effectLst/>
                          <a:latin typeface="Arial" panose="020B0604020202020204" pitchFamily="34" charset="0"/>
                          <a:ea typeface="+mn-ea"/>
                          <a:cs typeface="Arial" panose="020B0604020202020204" pitchFamily="34" charset="0"/>
                        </a:rPr>
                        <a:t>Doreen Mescal </a:t>
                      </a:r>
                    </a:p>
                    <a:p>
                      <a:r>
                        <a:rPr lang="en-IE" sz="1600" b="0" kern="1200" dirty="0">
                          <a:solidFill>
                            <a:schemeClr val="bg1"/>
                          </a:solidFill>
                          <a:effectLst/>
                          <a:latin typeface="Arial" panose="020B0604020202020204" pitchFamily="34" charset="0"/>
                          <a:ea typeface="+mn-ea"/>
                          <a:cs typeface="Arial" panose="020B0604020202020204" pitchFamily="34" charset="0"/>
                        </a:rPr>
                        <a:t>Solicitor, Corporate</a:t>
                      </a:r>
                    </a:p>
                    <a:p>
                      <a:pPr marL="0" algn="l" defTabSz="914400" rtl="0" eaLnBrk="1" fontAlgn="base" latinLnBrk="0" hangingPunct="1"/>
                      <a:r>
                        <a:rPr lang="en-IE" sz="1600" b="0" kern="1200" dirty="0">
                          <a:solidFill>
                            <a:schemeClr val="bg1"/>
                          </a:solidFill>
                          <a:effectLst/>
                          <a:latin typeface="Arial" panose="020B0604020202020204" pitchFamily="34" charset="0"/>
                          <a:ea typeface="+mn-ea"/>
                          <a:cs typeface="Arial" panose="020B0604020202020204" pitchFamily="34" charset="0"/>
                        </a:rPr>
                        <a:t>T +353 1 202 6563</a:t>
                      </a:r>
                    </a:p>
                    <a:p>
                      <a:pPr marL="0" algn="l" defTabSz="914400" rtl="0" eaLnBrk="1" fontAlgn="base" latinLnBrk="0" hangingPunct="1"/>
                      <a:r>
                        <a:rPr lang="en-IE" sz="1600" b="0" kern="1200" dirty="0">
                          <a:solidFill>
                            <a:schemeClr val="bg1"/>
                          </a:solidFill>
                          <a:effectLst/>
                          <a:latin typeface="Arial" panose="020B0604020202020204" pitchFamily="34" charset="0"/>
                          <a:ea typeface="+mn-ea"/>
                          <a:cs typeface="Arial" panose="020B0604020202020204" pitchFamily="34" charset="0"/>
                        </a:rPr>
                        <a:t>E </a:t>
                      </a:r>
                      <a:r>
                        <a:rPr lang="en-IE" sz="1600" b="0" kern="1200" dirty="0">
                          <a:solidFill>
                            <a:schemeClr val="bg1"/>
                          </a:solidFill>
                          <a:effectLst/>
                          <a:latin typeface="Arial" panose="020B0604020202020204" pitchFamily="34" charset="0"/>
                          <a:ea typeface="+mn-ea"/>
                          <a:cs typeface="Arial" panose="020B0604020202020204" pitchFamily="34" charset="0"/>
                          <a:hlinkClick r:id="rId2">
                            <a:extLst>
                              <a:ext uri="{A12FA001-AC4F-418D-AE19-62706E023703}">
                                <ahyp:hlinkClr xmlns:ahyp="http://schemas.microsoft.com/office/drawing/2018/hyperlinkcolor" val="tx"/>
                              </a:ext>
                            </a:extLst>
                          </a:hlinkClick>
                        </a:rPr>
                        <a:t>dmescal@efc.ie</a:t>
                      </a:r>
                      <a:endParaRPr lang="en-IE" sz="1600" b="0" i="0" kern="1200" dirty="0">
                        <a:solidFill>
                          <a:srgbClr val="747678"/>
                        </a:solidFill>
                        <a:latin typeface="Arial" panose="020B0604020202020204" pitchFamily="34" charset="0"/>
                        <a:ea typeface="+mn-ea"/>
                        <a:cs typeface="Arial" panose="020B0604020202020204" pitchFamily="34" charset="0"/>
                      </a:endParaRPr>
                    </a:p>
                    <a:p>
                      <a:endParaRPr lang="en-IE" sz="1600" dirty="0">
                        <a:solidFill>
                          <a:srgbClr val="E05206"/>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47678">
                        <a:alpha val="50000"/>
                      </a:srgbClr>
                    </a:solidFill>
                  </a:tcPr>
                </a:tc>
                <a:extLst>
                  <a:ext uri="{0D108BD9-81ED-4DB2-BD59-A6C34878D82A}">
                    <a16:rowId xmlns:a16="http://schemas.microsoft.com/office/drawing/2014/main" val="2042829662"/>
                  </a:ext>
                </a:extLst>
              </a:tr>
            </a:tbl>
          </a:graphicData>
        </a:graphic>
      </p:graphicFrame>
      <p:graphicFrame>
        <p:nvGraphicFramePr>
          <p:cNvPr id="9" name="Table 8">
            <a:extLst>
              <a:ext uri="{FF2B5EF4-FFF2-40B4-BE49-F238E27FC236}">
                <a16:creationId xmlns:a16="http://schemas.microsoft.com/office/drawing/2014/main" id="{3454D710-7FB7-43B4-B424-DA815ECEFC85}"/>
              </a:ext>
            </a:extLst>
          </p:cNvPr>
          <p:cNvGraphicFramePr>
            <a:graphicFrameLocks noGrp="1"/>
          </p:cNvGraphicFramePr>
          <p:nvPr>
            <p:extLst>
              <p:ext uri="{D42A27DB-BD31-4B8C-83A1-F6EECF244321}">
                <p14:modId xmlns:p14="http://schemas.microsoft.com/office/powerpoint/2010/main" val="3664847531"/>
              </p:ext>
            </p:extLst>
          </p:nvPr>
        </p:nvGraphicFramePr>
        <p:xfrm>
          <a:off x="6095999" y="2757238"/>
          <a:ext cx="4542993" cy="1464815"/>
        </p:xfrm>
        <a:graphic>
          <a:graphicData uri="http://schemas.openxmlformats.org/drawingml/2006/table">
            <a:tbl>
              <a:tblPr/>
              <a:tblGrid>
                <a:gridCol w="1961743">
                  <a:extLst>
                    <a:ext uri="{9D8B030D-6E8A-4147-A177-3AD203B41FA5}">
                      <a16:colId xmlns:a16="http://schemas.microsoft.com/office/drawing/2014/main" val="3952342278"/>
                    </a:ext>
                  </a:extLst>
                </a:gridCol>
                <a:gridCol w="2581250">
                  <a:extLst>
                    <a:ext uri="{9D8B030D-6E8A-4147-A177-3AD203B41FA5}">
                      <a16:colId xmlns:a16="http://schemas.microsoft.com/office/drawing/2014/main" val="1686566628"/>
                    </a:ext>
                  </a:extLst>
                </a:gridCol>
              </a:tblGrid>
              <a:tr h="146481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IE" dirty="0"/>
                    </a:p>
                    <a:p>
                      <a:endParaRPr lang="en-IE" dirty="0"/>
                    </a:p>
                    <a:p>
                      <a:endParaRPr lang="en-IE" dirty="0"/>
                    </a:p>
                    <a:p>
                      <a:endParaRPr lang="en-IE"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47678">
                        <a:alpha val="5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600" b="1" kern="1200" dirty="0">
                          <a:solidFill>
                            <a:srgbClr val="E05206"/>
                          </a:solidFill>
                          <a:effectLst/>
                          <a:latin typeface="Arial" panose="020B0604020202020204" pitchFamily="34" charset="0"/>
                          <a:ea typeface="+mn-ea"/>
                          <a:cs typeface="Arial" panose="020B0604020202020204" pitchFamily="34" charset="0"/>
                        </a:rPr>
                        <a:t>Catherine Cusack</a:t>
                      </a:r>
                    </a:p>
                    <a:p>
                      <a:r>
                        <a:rPr lang="en-IE" sz="1600" b="0" kern="1200" dirty="0">
                          <a:solidFill>
                            <a:schemeClr val="bg1"/>
                          </a:solidFill>
                          <a:effectLst/>
                          <a:latin typeface="Arial" panose="020B0604020202020204" pitchFamily="34" charset="0"/>
                          <a:ea typeface="+mn-ea"/>
                          <a:cs typeface="Arial" panose="020B0604020202020204" pitchFamily="34" charset="0"/>
                        </a:rPr>
                        <a:t>Solicitor, Corporate</a:t>
                      </a:r>
                    </a:p>
                    <a:p>
                      <a:pPr marL="0" algn="l" defTabSz="914400" rtl="0" eaLnBrk="1" fontAlgn="base" latinLnBrk="0" hangingPunct="1"/>
                      <a:r>
                        <a:rPr lang="en-IE" sz="1600" b="0" kern="1200" dirty="0">
                          <a:solidFill>
                            <a:schemeClr val="bg1"/>
                          </a:solidFill>
                          <a:effectLst/>
                          <a:latin typeface="Arial" panose="020B0604020202020204" pitchFamily="34" charset="0"/>
                          <a:ea typeface="+mn-ea"/>
                          <a:cs typeface="Arial" panose="020B0604020202020204" pitchFamily="34" charset="0"/>
                        </a:rPr>
                        <a:t>T +353 1 202 6426</a:t>
                      </a:r>
                    </a:p>
                    <a:p>
                      <a:pPr marL="0" algn="l" defTabSz="914400" rtl="0" eaLnBrk="1" fontAlgn="base" latinLnBrk="0" hangingPunct="1"/>
                      <a:r>
                        <a:rPr lang="en-IE" sz="1600" b="0" kern="1200" dirty="0">
                          <a:solidFill>
                            <a:schemeClr val="bg1"/>
                          </a:solidFill>
                          <a:effectLst/>
                          <a:latin typeface="Arial" panose="020B0604020202020204" pitchFamily="34" charset="0"/>
                          <a:ea typeface="+mn-ea"/>
                          <a:cs typeface="Arial" panose="020B0604020202020204" pitchFamily="34" charset="0"/>
                        </a:rPr>
                        <a:t>E </a:t>
                      </a:r>
                      <a:r>
                        <a:rPr lang="en-IE" sz="1600" b="0" kern="1200" dirty="0">
                          <a:solidFill>
                            <a:schemeClr val="bg1"/>
                          </a:solidFill>
                          <a:effectLst/>
                          <a:latin typeface="Arial" panose="020B0604020202020204" pitchFamily="34" charset="0"/>
                          <a:ea typeface="+mn-ea"/>
                          <a:cs typeface="Arial" panose="020B0604020202020204" pitchFamily="34" charset="0"/>
                          <a:hlinkClick r:id="rId2">
                            <a:extLst>
                              <a:ext uri="{A12FA001-AC4F-418D-AE19-62706E023703}">
                                <ahyp:hlinkClr xmlns:ahyp="http://schemas.microsoft.com/office/drawing/2018/hyperlinkcolor" val="tx"/>
                              </a:ext>
                            </a:extLst>
                          </a:hlinkClick>
                        </a:rPr>
                        <a:t>ccusack@efc.ie</a:t>
                      </a:r>
                      <a:endParaRPr lang="en-IE" sz="1600" b="0" i="0" kern="1200" dirty="0">
                        <a:solidFill>
                          <a:srgbClr val="747678"/>
                        </a:solidFill>
                        <a:latin typeface="Arial" panose="020B0604020202020204" pitchFamily="34" charset="0"/>
                        <a:ea typeface="+mn-ea"/>
                        <a:cs typeface="Arial" panose="020B0604020202020204" pitchFamily="34" charset="0"/>
                      </a:endParaRPr>
                    </a:p>
                    <a:p>
                      <a:endParaRPr lang="en-IE" sz="1600" dirty="0">
                        <a:solidFill>
                          <a:srgbClr val="E05206"/>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47678">
                        <a:alpha val="50000"/>
                      </a:srgbClr>
                    </a:solidFill>
                  </a:tcPr>
                </a:tc>
                <a:extLst>
                  <a:ext uri="{0D108BD9-81ED-4DB2-BD59-A6C34878D82A}">
                    <a16:rowId xmlns:a16="http://schemas.microsoft.com/office/drawing/2014/main" val="2042829662"/>
                  </a:ext>
                </a:extLst>
              </a:tr>
            </a:tbl>
          </a:graphicData>
        </a:graphic>
      </p:graphicFrame>
      <p:graphicFrame>
        <p:nvGraphicFramePr>
          <p:cNvPr id="10" name="Table 9">
            <a:extLst>
              <a:ext uri="{FF2B5EF4-FFF2-40B4-BE49-F238E27FC236}">
                <a16:creationId xmlns:a16="http://schemas.microsoft.com/office/drawing/2014/main" id="{8C6FBEDF-0A5D-41CB-94C8-7E4E985AB42F}"/>
              </a:ext>
            </a:extLst>
          </p:cNvPr>
          <p:cNvGraphicFramePr>
            <a:graphicFrameLocks noGrp="1"/>
          </p:cNvGraphicFramePr>
          <p:nvPr>
            <p:extLst>
              <p:ext uri="{D42A27DB-BD31-4B8C-83A1-F6EECF244321}">
                <p14:modId xmlns:p14="http://schemas.microsoft.com/office/powerpoint/2010/main" val="1335718880"/>
              </p:ext>
            </p:extLst>
          </p:nvPr>
        </p:nvGraphicFramePr>
        <p:xfrm>
          <a:off x="645695" y="4433558"/>
          <a:ext cx="4542993" cy="1464815"/>
        </p:xfrm>
        <a:graphic>
          <a:graphicData uri="http://schemas.openxmlformats.org/drawingml/2006/table">
            <a:tbl>
              <a:tblPr/>
              <a:tblGrid>
                <a:gridCol w="1961743">
                  <a:extLst>
                    <a:ext uri="{9D8B030D-6E8A-4147-A177-3AD203B41FA5}">
                      <a16:colId xmlns:a16="http://schemas.microsoft.com/office/drawing/2014/main" val="3952342278"/>
                    </a:ext>
                  </a:extLst>
                </a:gridCol>
                <a:gridCol w="2581250">
                  <a:extLst>
                    <a:ext uri="{9D8B030D-6E8A-4147-A177-3AD203B41FA5}">
                      <a16:colId xmlns:a16="http://schemas.microsoft.com/office/drawing/2014/main" val="1686566628"/>
                    </a:ext>
                  </a:extLst>
                </a:gridCol>
              </a:tblGrid>
              <a:tr h="146481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IE" dirty="0"/>
                    </a:p>
                    <a:p>
                      <a:endParaRPr lang="en-IE" dirty="0"/>
                    </a:p>
                    <a:p>
                      <a:endParaRPr lang="en-IE" dirty="0"/>
                    </a:p>
                    <a:p>
                      <a:endParaRPr lang="en-IE"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47678">
                        <a:alpha val="5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600" b="1" kern="1200" dirty="0">
                          <a:solidFill>
                            <a:srgbClr val="E05206"/>
                          </a:solidFill>
                          <a:effectLst/>
                          <a:latin typeface="Arial" panose="020B0604020202020204" pitchFamily="34" charset="0"/>
                          <a:ea typeface="+mn-ea"/>
                          <a:cs typeface="Arial" panose="020B0604020202020204" pitchFamily="34" charset="0"/>
                        </a:rPr>
                        <a:t>Jack Lehane</a:t>
                      </a:r>
                    </a:p>
                    <a:p>
                      <a:r>
                        <a:rPr lang="en-IE" sz="1600" b="0" kern="1200" dirty="0">
                          <a:solidFill>
                            <a:schemeClr val="bg1"/>
                          </a:solidFill>
                          <a:effectLst/>
                          <a:latin typeface="Arial" panose="020B0604020202020204" pitchFamily="34" charset="0"/>
                          <a:ea typeface="+mn-ea"/>
                          <a:cs typeface="Arial" panose="020B0604020202020204" pitchFamily="34" charset="0"/>
                        </a:rPr>
                        <a:t>Solicitor, Corporate</a:t>
                      </a:r>
                    </a:p>
                    <a:p>
                      <a:pPr marL="0" algn="l" defTabSz="914400" rtl="0" eaLnBrk="1" fontAlgn="base" latinLnBrk="0" hangingPunct="1"/>
                      <a:r>
                        <a:rPr lang="en-IE" sz="1600" b="0" kern="1200" dirty="0">
                          <a:solidFill>
                            <a:schemeClr val="bg1"/>
                          </a:solidFill>
                          <a:effectLst/>
                          <a:latin typeface="Arial" panose="020B0604020202020204" pitchFamily="34" charset="0"/>
                          <a:ea typeface="+mn-ea"/>
                          <a:cs typeface="Arial" panose="020B0604020202020204" pitchFamily="34" charset="0"/>
                        </a:rPr>
                        <a:t>T +353 1 202 6459</a:t>
                      </a:r>
                    </a:p>
                    <a:p>
                      <a:pPr marL="0" algn="l" defTabSz="914400" rtl="0" eaLnBrk="1" fontAlgn="base" latinLnBrk="0" hangingPunct="1"/>
                      <a:r>
                        <a:rPr lang="en-IE" sz="1600" b="0" kern="1200" dirty="0">
                          <a:solidFill>
                            <a:schemeClr val="bg1"/>
                          </a:solidFill>
                          <a:effectLst/>
                          <a:latin typeface="Arial" panose="020B0604020202020204" pitchFamily="34" charset="0"/>
                          <a:ea typeface="+mn-ea"/>
                          <a:cs typeface="Arial" panose="020B0604020202020204" pitchFamily="34" charset="0"/>
                        </a:rPr>
                        <a:t>E </a:t>
                      </a:r>
                      <a:r>
                        <a:rPr lang="en-IE" sz="1600" b="0" u="sng" kern="1200" dirty="0">
                          <a:solidFill>
                            <a:schemeClr val="bg1"/>
                          </a:solidFill>
                          <a:effectLst/>
                          <a:latin typeface="Arial" panose="020B0604020202020204" pitchFamily="34" charset="0"/>
                          <a:ea typeface="+mn-ea"/>
                          <a:cs typeface="Arial" panose="020B0604020202020204" pitchFamily="34" charset="0"/>
                        </a:rPr>
                        <a:t>jlehane@efc.ie</a:t>
                      </a:r>
                    </a:p>
                    <a:p>
                      <a:endParaRPr lang="en-IE" sz="1600" dirty="0">
                        <a:solidFill>
                          <a:srgbClr val="E05206"/>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47678">
                        <a:alpha val="50000"/>
                      </a:srgbClr>
                    </a:solidFill>
                  </a:tcPr>
                </a:tc>
                <a:extLst>
                  <a:ext uri="{0D108BD9-81ED-4DB2-BD59-A6C34878D82A}">
                    <a16:rowId xmlns:a16="http://schemas.microsoft.com/office/drawing/2014/main" val="2042829662"/>
                  </a:ext>
                </a:extLst>
              </a:tr>
            </a:tbl>
          </a:graphicData>
        </a:graphic>
      </p:graphicFrame>
      <p:pic>
        <p:nvPicPr>
          <p:cNvPr id="6" name="Picture 2" descr="Nicola McGrath">
            <a:extLst>
              <a:ext uri="{FF2B5EF4-FFF2-40B4-BE49-F238E27FC236}">
                <a16:creationId xmlns:a16="http://schemas.microsoft.com/office/drawing/2014/main" id="{3C38F749-AB5E-4B11-B02C-9BF958655A48}"/>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991708" y="1221921"/>
            <a:ext cx="1283659" cy="1249879"/>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id="{4FC09CCC-4D5B-4D89-A2BD-CC671220621C}"/>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5571" b="23721"/>
          <a:stretch/>
        </p:blipFill>
        <p:spPr>
          <a:xfrm>
            <a:off x="941206" y="2888176"/>
            <a:ext cx="1384662" cy="1249200"/>
          </a:xfrm>
          <a:prstGeom prst="rect">
            <a:avLst/>
          </a:prstGeom>
        </p:spPr>
      </p:pic>
      <p:pic>
        <p:nvPicPr>
          <p:cNvPr id="15" name="Picture 14">
            <a:extLst>
              <a:ext uri="{FF2B5EF4-FFF2-40B4-BE49-F238E27FC236}">
                <a16:creationId xmlns:a16="http://schemas.microsoft.com/office/drawing/2014/main" id="{CA5B0F15-E3F6-4797-BF65-D50702E61B56}"/>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8744" t="8527" r="5469" b="24961"/>
          <a:stretch/>
        </p:blipFill>
        <p:spPr>
          <a:xfrm>
            <a:off x="6400801" y="2875681"/>
            <a:ext cx="1321997" cy="1249200"/>
          </a:xfrm>
          <a:prstGeom prst="rect">
            <a:avLst/>
          </a:prstGeom>
        </p:spPr>
      </p:pic>
      <p:pic>
        <p:nvPicPr>
          <p:cNvPr id="17" name="Picture 16">
            <a:extLst>
              <a:ext uri="{FF2B5EF4-FFF2-40B4-BE49-F238E27FC236}">
                <a16:creationId xmlns:a16="http://schemas.microsoft.com/office/drawing/2014/main" id="{351F1277-809F-474E-832A-94DED8356EA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l="17084" t="2842" r="23872" b="24931"/>
          <a:stretch/>
        </p:blipFill>
        <p:spPr>
          <a:xfrm>
            <a:off x="947263" y="4553753"/>
            <a:ext cx="1378605" cy="1249200"/>
          </a:xfrm>
          <a:prstGeom prst="rect">
            <a:avLst/>
          </a:prstGeom>
        </p:spPr>
      </p:pic>
      <p:pic>
        <p:nvPicPr>
          <p:cNvPr id="19" name="Picture 18">
            <a:extLst>
              <a:ext uri="{FF2B5EF4-FFF2-40B4-BE49-F238E27FC236}">
                <a16:creationId xmlns:a16="http://schemas.microsoft.com/office/drawing/2014/main" id="{DA58D91E-FE9D-4242-83F3-A360A1595ED5}"/>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l="7351" t="13993" r="19975" b="35352"/>
          <a:stretch/>
        </p:blipFill>
        <p:spPr>
          <a:xfrm>
            <a:off x="6400801" y="1222600"/>
            <a:ext cx="1415934" cy="1249200"/>
          </a:xfrm>
          <a:prstGeom prst="rect">
            <a:avLst/>
          </a:prstGeom>
        </p:spPr>
      </p:pic>
    </p:spTree>
    <p:extLst>
      <p:ext uri="{BB962C8B-B14F-4D97-AF65-F5344CB8AC3E}">
        <p14:creationId xmlns:p14="http://schemas.microsoft.com/office/powerpoint/2010/main" val="1223118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747678"/>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6BD483F-ADFD-469C-A5CD-3E6AC5F79283}"/>
              </a:ext>
            </a:extLst>
          </p:cNvPr>
          <p:cNvGrpSpPr/>
          <p:nvPr/>
        </p:nvGrpSpPr>
        <p:grpSpPr>
          <a:xfrm>
            <a:off x="0" y="1428073"/>
            <a:ext cx="12192000" cy="2438095"/>
            <a:chOff x="0" y="1428073"/>
            <a:chExt cx="12192000" cy="2438095"/>
          </a:xfrm>
        </p:grpSpPr>
        <p:pic>
          <p:nvPicPr>
            <p:cNvPr id="5" name="Picture 4">
              <a:extLst>
                <a:ext uri="{FF2B5EF4-FFF2-40B4-BE49-F238E27FC236}">
                  <a16:creationId xmlns:a16="http://schemas.microsoft.com/office/drawing/2014/main" id="{03364A84-BB3F-4F9B-A179-69C58662A760}"/>
                </a:ext>
              </a:extLst>
            </p:cNvPr>
            <p:cNvPicPr>
              <a:picLocks noChangeAspect="1"/>
            </p:cNvPicPr>
            <p:nvPr/>
          </p:nvPicPr>
          <p:blipFill>
            <a:blip r:embed="rId2"/>
            <a:stretch>
              <a:fillRect/>
            </a:stretch>
          </p:blipFill>
          <p:spPr>
            <a:xfrm>
              <a:off x="4664917" y="1428073"/>
              <a:ext cx="2438095" cy="2438095"/>
            </a:xfrm>
            <a:prstGeom prst="rect">
              <a:avLst/>
            </a:prstGeom>
          </p:spPr>
        </p:pic>
        <p:cxnSp>
          <p:nvCxnSpPr>
            <p:cNvPr id="7" name="Straight Connector 6">
              <a:extLst>
                <a:ext uri="{FF2B5EF4-FFF2-40B4-BE49-F238E27FC236}">
                  <a16:creationId xmlns:a16="http://schemas.microsoft.com/office/drawing/2014/main" id="{B443556B-4E4B-4DBE-BAF1-98E3DE58EF8E}"/>
                </a:ext>
              </a:extLst>
            </p:cNvPr>
            <p:cNvCxnSpPr>
              <a:cxnSpLocks/>
            </p:cNvCxnSpPr>
            <p:nvPr/>
          </p:nvCxnSpPr>
          <p:spPr>
            <a:xfrm>
              <a:off x="0" y="3813727"/>
              <a:ext cx="5632174" cy="0"/>
            </a:xfrm>
            <a:prstGeom prst="line">
              <a:avLst/>
            </a:prstGeom>
            <a:ln w="38100">
              <a:solidFill>
                <a:srgbClr val="E05206"/>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BCED548-B2CB-452E-9B19-872391BE5E0E}"/>
                </a:ext>
              </a:extLst>
            </p:cNvPr>
            <p:cNvCxnSpPr>
              <a:cxnSpLocks/>
            </p:cNvCxnSpPr>
            <p:nvPr/>
          </p:nvCxnSpPr>
          <p:spPr>
            <a:xfrm>
              <a:off x="6096000" y="3813727"/>
              <a:ext cx="6096000" cy="0"/>
            </a:xfrm>
            <a:prstGeom prst="line">
              <a:avLst/>
            </a:prstGeom>
            <a:ln w="38100">
              <a:solidFill>
                <a:srgbClr val="E0520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95084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8FD89-EFB8-4F21-BAF4-F23CB1FD8102}"/>
              </a:ext>
            </a:extLst>
          </p:cNvPr>
          <p:cNvSpPr>
            <a:spLocks noGrp="1"/>
          </p:cNvSpPr>
          <p:nvPr>
            <p:ph type="ctrTitle"/>
          </p:nvPr>
        </p:nvSpPr>
        <p:spPr/>
        <p:txBody>
          <a:bodyPr/>
          <a:lstStyle/>
          <a:p>
            <a:r>
              <a:rPr lang="en-IE" dirty="0"/>
              <a:t>Term Sheets – What to look out for</a:t>
            </a:r>
          </a:p>
        </p:txBody>
      </p:sp>
      <p:graphicFrame>
        <p:nvGraphicFramePr>
          <p:cNvPr id="4" name="Diagram 3">
            <a:extLst>
              <a:ext uri="{FF2B5EF4-FFF2-40B4-BE49-F238E27FC236}">
                <a16:creationId xmlns:a16="http://schemas.microsoft.com/office/drawing/2014/main" id="{1267E9A5-44CB-4E73-91E1-34EB97621B2A}"/>
              </a:ext>
            </a:extLst>
          </p:cNvPr>
          <p:cNvGraphicFramePr/>
          <p:nvPr>
            <p:extLst>
              <p:ext uri="{D42A27DB-BD31-4B8C-83A1-F6EECF244321}">
                <p14:modId xmlns:p14="http://schemas.microsoft.com/office/powerpoint/2010/main" val="4002242113"/>
              </p:ext>
            </p:extLst>
          </p:nvPr>
        </p:nvGraphicFramePr>
        <p:xfrm>
          <a:off x="645695" y="1195913"/>
          <a:ext cx="10880558" cy="46019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9754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8FD89-EFB8-4F21-BAF4-F23CB1FD8102}"/>
              </a:ext>
            </a:extLst>
          </p:cNvPr>
          <p:cNvSpPr>
            <a:spLocks noGrp="1"/>
          </p:cNvSpPr>
          <p:nvPr>
            <p:ph type="ctrTitle"/>
          </p:nvPr>
        </p:nvSpPr>
        <p:spPr/>
        <p:txBody>
          <a:bodyPr/>
          <a:lstStyle/>
          <a:p>
            <a:r>
              <a:rPr lang="en-IE" dirty="0"/>
              <a:t>Term Sheets – Key Terms</a:t>
            </a:r>
          </a:p>
        </p:txBody>
      </p:sp>
      <p:graphicFrame>
        <p:nvGraphicFramePr>
          <p:cNvPr id="4" name="Diagram 3">
            <a:extLst>
              <a:ext uri="{FF2B5EF4-FFF2-40B4-BE49-F238E27FC236}">
                <a16:creationId xmlns:a16="http://schemas.microsoft.com/office/drawing/2014/main" id="{1267E9A5-44CB-4E73-91E1-34EB97621B2A}"/>
              </a:ext>
            </a:extLst>
          </p:cNvPr>
          <p:cNvGraphicFramePr/>
          <p:nvPr>
            <p:extLst>
              <p:ext uri="{D42A27DB-BD31-4B8C-83A1-F6EECF244321}">
                <p14:modId xmlns:p14="http://schemas.microsoft.com/office/powerpoint/2010/main" val="2426733743"/>
              </p:ext>
            </p:extLst>
          </p:nvPr>
        </p:nvGraphicFramePr>
        <p:xfrm>
          <a:off x="645695" y="1195913"/>
          <a:ext cx="10880558" cy="46019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9304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34315-4E45-48F0-A55C-B1496EEA5FB9}"/>
              </a:ext>
            </a:extLst>
          </p:cNvPr>
          <p:cNvSpPr>
            <a:spLocks noGrp="1"/>
          </p:cNvSpPr>
          <p:nvPr>
            <p:ph type="ctrTitle"/>
          </p:nvPr>
        </p:nvSpPr>
        <p:spPr/>
        <p:txBody>
          <a:bodyPr/>
          <a:lstStyle/>
          <a:p>
            <a:r>
              <a:rPr lang="en-IE" dirty="0"/>
              <a:t>What?</a:t>
            </a:r>
          </a:p>
        </p:txBody>
      </p:sp>
      <p:sp>
        <p:nvSpPr>
          <p:cNvPr id="3" name="Subtitle 2">
            <a:extLst>
              <a:ext uri="{FF2B5EF4-FFF2-40B4-BE49-F238E27FC236}">
                <a16:creationId xmlns:a16="http://schemas.microsoft.com/office/drawing/2014/main" id="{92D308DF-72BB-4B43-961D-646112AE9A3A}"/>
              </a:ext>
            </a:extLst>
          </p:cNvPr>
          <p:cNvSpPr>
            <a:spLocks noGrp="1"/>
          </p:cNvSpPr>
          <p:nvPr>
            <p:ph type="subTitle" idx="1"/>
          </p:nvPr>
        </p:nvSpPr>
        <p:spPr>
          <a:xfrm>
            <a:off x="645695" y="1195913"/>
            <a:ext cx="10880558" cy="4992235"/>
          </a:xfrm>
        </p:spPr>
        <p:txBody>
          <a:bodyPr>
            <a:noAutofit/>
          </a:bodyPr>
          <a:lstStyle/>
          <a:p>
            <a:pPr marL="0" indent="0">
              <a:buNone/>
            </a:pPr>
            <a:r>
              <a:rPr lang="en-GB" b="1" dirty="0"/>
              <a:t>Definition</a:t>
            </a:r>
            <a:br>
              <a:rPr lang="en-GB" dirty="0"/>
            </a:br>
            <a:br>
              <a:rPr lang="en-GB" dirty="0"/>
            </a:br>
            <a:r>
              <a:rPr lang="en-GB" dirty="0"/>
              <a:t>A </a:t>
            </a:r>
            <a:r>
              <a:rPr lang="en-GB" b="1" dirty="0">
                <a:solidFill>
                  <a:srgbClr val="E05206"/>
                </a:solidFill>
              </a:rPr>
              <a:t>term sheet</a:t>
            </a:r>
            <a:br>
              <a:rPr lang="en-GB" b="1" dirty="0"/>
            </a:br>
            <a:endParaRPr lang="en-GB" b="1" dirty="0"/>
          </a:p>
          <a:p>
            <a:pPr marL="457200" indent="-457200">
              <a:buFont typeface="+mj-lt"/>
              <a:buAutoNum type="arabicPeriod"/>
            </a:pPr>
            <a:r>
              <a:rPr lang="en-GB" i="1" dirty="0"/>
              <a:t>is a bullet-point document</a:t>
            </a:r>
            <a:r>
              <a:rPr lang="en-GB" b="1" i="1" dirty="0">
                <a:solidFill>
                  <a:srgbClr val="FF0000"/>
                </a:solidFill>
              </a:rPr>
              <a:t> </a:t>
            </a:r>
            <a:r>
              <a:rPr lang="en-GB" i="1" dirty="0"/>
              <a:t>outlining the </a:t>
            </a:r>
            <a:r>
              <a:rPr lang="en-GB" b="1" i="1" dirty="0">
                <a:solidFill>
                  <a:srgbClr val="E05206"/>
                </a:solidFill>
              </a:rPr>
              <a:t>material terms and conditions </a:t>
            </a:r>
            <a:r>
              <a:rPr lang="en-GB" i="1" dirty="0"/>
              <a:t>of a business agreement. </a:t>
            </a:r>
          </a:p>
          <a:p>
            <a:pPr marL="457200" indent="-457200">
              <a:lnSpc>
                <a:spcPct val="170000"/>
              </a:lnSpc>
              <a:buFont typeface="+mj-lt"/>
              <a:buAutoNum type="arabicPeriod"/>
            </a:pPr>
            <a:r>
              <a:rPr lang="en-GB" i="1" dirty="0"/>
              <a:t>After a term sheet has been "executed", it </a:t>
            </a:r>
            <a:r>
              <a:rPr lang="en-GB" b="1" i="1" dirty="0">
                <a:solidFill>
                  <a:srgbClr val="E05206"/>
                </a:solidFill>
              </a:rPr>
              <a:t>guides</a:t>
            </a:r>
            <a:r>
              <a:rPr lang="en-GB" i="1" dirty="0"/>
              <a:t> legal counsel in the preparation of a proposed "</a:t>
            </a:r>
            <a:r>
              <a:rPr lang="en-GB" b="1" i="1" dirty="0">
                <a:solidFill>
                  <a:srgbClr val="E05206"/>
                </a:solidFill>
              </a:rPr>
              <a:t>final agreement</a:t>
            </a:r>
            <a:r>
              <a:rPr lang="en-GB" i="1" dirty="0"/>
              <a:t>".</a:t>
            </a:r>
          </a:p>
          <a:p>
            <a:pPr marL="457200" indent="-457200">
              <a:lnSpc>
                <a:spcPct val="170000"/>
              </a:lnSpc>
              <a:buFont typeface="+mj-lt"/>
              <a:buAutoNum type="arabicPeriod"/>
            </a:pPr>
            <a:r>
              <a:rPr lang="en-GB" i="1" dirty="0"/>
              <a:t>It then guides, but is </a:t>
            </a:r>
            <a:r>
              <a:rPr lang="en-GB" b="1" i="1" dirty="0">
                <a:solidFill>
                  <a:srgbClr val="E05206"/>
                </a:solidFill>
              </a:rPr>
              <a:t>not necessarily binding</a:t>
            </a:r>
            <a:r>
              <a:rPr lang="en-GB" i="1" dirty="0"/>
              <a:t>, as the signatories negotiate, usually with legal counsel, the final terms of their agreement.</a:t>
            </a:r>
            <a:endParaRPr lang="en-IE" i="1" dirty="0"/>
          </a:p>
          <a:p>
            <a:pPr marL="0" indent="0">
              <a:buNone/>
            </a:pPr>
            <a:r>
              <a:rPr lang="en-GB" dirty="0"/>
              <a:t>			</a:t>
            </a:r>
          </a:p>
          <a:p>
            <a:pPr marL="0" indent="0" algn="r">
              <a:buNone/>
            </a:pPr>
            <a:r>
              <a:rPr lang="en-GB" dirty="0"/>
              <a:t>									Source: Wikipedia</a:t>
            </a:r>
            <a:endParaRPr lang="en-IE" dirty="0"/>
          </a:p>
        </p:txBody>
      </p:sp>
    </p:spTree>
    <p:extLst>
      <p:ext uri="{BB962C8B-B14F-4D97-AF65-F5344CB8AC3E}">
        <p14:creationId xmlns:p14="http://schemas.microsoft.com/office/powerpoint/2010/main" val="3769643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547C8-6FDB-42DF-8BC2-36734170E9A0}"/>
              </a:ext>
            </a:extLst>
          </p:cNvPr>
          <p:cNvSpPr>
            <a:spLocks noGrp="1"/>
          </p:cNvSpPr>
          <p:nvPr>
            <p:ph type="ctrTitle"/>
          </p:nvPr>
        </p:nvSpPr>
        <p:spPr/>
        <p:txBody>
          <a:bodyPr/>
          <a:lstStyle/>
          <a:p>
            <a:r>
              <a:rPr lang="en-IE" dirty="0"/>
              <a:t>Why?</a:t>
            </a:r>
          </a:p>
        </p:txBody>
      </p:sp>
      <p:graphicFrame>
        <p:nvGraphicFramePr>
          <p:cNvPr id="6" name="Diagram 5">
            <a:extLst>
              <a:ext uri="{FF2B5EF4-FFF2-40B4-BE49-F238E27FC236}">
                <a16:creationId xmlns:a16="http://schemas.microsoft.com/office/drawing/2014/main" id="{8A3E49D3-D477-4375-B123-4618FCC7F40E}"/>
              </a:ext>
            </a:extLst>
          </p:cNvPr>
          <p:cNvGraphicFramePr/>
          <p:nvPr>
            <p:extLst>
              <p:ext uri="{D42A27DB-BD31-4B8C-83A1-F6EECF244321}">
                <p14:modId xmlns:p14="http://schemas.microsoft.com/office/powerpoint/2010/main" val="4290591351"/>
              </p:ext>
            </p:extLst>
          </p:nvPr>
        </p:nvGraphicFramePr>
        <p:xfrm>
          <a:off x="739963" y="1291327"/>
          <a:ext cx="10880558" cy="31202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2">
            <a:extLst>
              <a:ext uri="{FF2B5EF4-FFF2-40B4-BE49-F238E27FC236}">
                <a16:creationId xmlns:a16="http://schemas.microsoft.com/office/drawing/2014/main" id="{CB8F4CE2-ECA1-4AE5-9765-D52FC660ABA4}"/>
              </a:ext>
            </a:extLst>
          </p:cNvPr>
          <p:cNvSpPr>
            <a:spLocks noChangeArrowheads="1"/>
          </p:cNvSpPr>
          <p:nvPr/>
        </p:nvSpPr>
        <p:spPr bwMode="auto">
          <a:xfrm>
            <a:off x="-75501" y="9210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E"/>
          </a:p>
        </p:txBody>
      </p:sp>
      <p:sp>
        <p:nvSpPr>
          <p:cNvPr id="5" name="Rectangle 3">
            <a:extLst>
              <a:ext uri="{FF2B5EF4-FFF2-40B4-BE49-F238E27FC236}">
                <a16:creationId xmlns:a16="http://schemas.microsoft.com/office/drawing/2014/main" id="{CCB0A63C-B757-4928-B304-04335789F873}"/>
              </a:ext>
            </a:extLst>
          </p:cNvPr>
          <p:cNvSpPr>
            <a:spLocks noChangeArrowheads="1"/>
          </p:cNvSpPr>
          <p:nvPr/>
        </p:nvSpPr>
        <p:spPr bwMode="auto">
          <a:xfrm>
            <a:off x="5928133" y="516294"/>
            <a:ext cx="18473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br>
              <a:rPr kumimoji="0" lang="en-GB" altLang="en-US" sz="10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71587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F2533-C334-44DC-B2D1-7FF5DA0C5532}"/>
              </a:ext>
            </a:extLst>
          </p:cNvPr>
          <p:cNvSpPr>
            <a:spLocks noGrp="1"/>
          </p:cNvSpPr>
          <p:nvPr>
            <p:ph type="ctrTitle"/>
          </p:nvPr>
        </p:nvSpPr>
        <p:spPr/>
        <p:txBody>
          <a:bodyPr>
            <a:normAutofit fontScale="90000"/>
          </a:bodyPr>
          <a:lstStyle/>
          <a:p>
            <a:r>
              <a:rPr lang="en-IE" dirty="0"/>
              <a:t>David Davis scrambles to salvage EU relations after 'damaging trust'</a:t>
            </a:r>
            <a:br>
              <a:rPr lang="en-IE" dirty="0"/>
            </a:br>
            <a:endParaRPr lang="en-IE" dirty="0"/>
          </a:p>
        </p:txBody>
      </p:sp>
      <p:sp>
        <p:nvSpPr>
          <p:cNvPr id="3" name="Subtitle 2">
            <a:extLst>
              <a:ext uri="{FF2B5EF4-FFF2-40B4-BE49-F238E27FC236}">
                <a16:creationId xmlns:a16="http://schemas.microsoft.com/office/drawing/2014/main" id="{24B74FC5-55B5-449A-8493-544B138457DC}"/>
              </a:ext>
            </a:extLst>
          </p:cNvPr>
          <p:cNvSpPr>
            <a:spLocks noGrp="1"/>
          </p:cNvSpPr>
          <p:nvPr>
            <p:ph type="subTitle" idx="1"/>
          </p:nvPr>
        </p:nvSpPr>
        <p:spPr>
          <a:xfrm>
            <a:off x="645695" y="1195913"/>
            <a:ext cx="10880558" cy="4601939"/>
          </a:xfrm>
        </p:spPr>
        <p:txBody>
          <a:bodyPr>
            <a:normAutofit/>
          </a:bodyPr>
          <a:lstStyle/>
          <a:p>
            <a:pPr marL="0" indent="0">
              <a:buNone/>
            </a:pPr>
            <a:br>
              <a:rPr lang="en-IE" b="1" dirty="0"/>
            </a:br>
            <a:endParaRPr lang="en-IE" b="1" dirty="0"/>
          </a:p>
          <a:p>
            <a:pPr marL="0" indent="0">
              <a:buNone/>
            </a:pPr>
            <a:endParaRPr lang="en-IE" b="1" dirty="0"/>
          </a:p>
          <a:p>
            <a:pPr marL="0" indent="0">
              <a:buNone/>
            </a:pPr>
            <a:endParaRPr lang="en-IE" b="1" dirty="0"/>
          </a:p>
          <a:p>
            <a:pPr marL="0" indent="0">
              <a:buNone/>
            </a:pPr>
            <a:endParaRPr lang="en-IE" b="1" dirty="0"/>
          </a:p>
          <a:p>
            <a:pPr marL="0" indent="0">
              <a:buNone/>
            </a:pPr>
            <a:endParaRPr lang="en-IE" b="1" dirty="0"/>
          </a:p>
          <a:p>
            <a:pPr marL="0" indent="0">
              <a:buNone/>
            </a:pPr>
            <a:endParaRPr lang="en-IE" b="1" dirty="0"/>
          </a:p>
          <a:p>
            <a:pPr marL="0" indent="0">
              <a:buNone/>
            </a:pPr>
            <a:endParaRPr lang="en-IE" b="1" dirty="0"/>
          </a:p>
          <a:p>
            <a:pPr marL="0" indent="0">
              <a:buNone/>
            </a:pPr>
            <a:endParaRPr lang="en-IE" b="1" dirty="0"/>
          </a:p>
          <a:p>
            <a:pPr marL="0" indent="0">
              <a:buNone/>
            </a:pPr>
            <a:endParaRPr lang="en-IE" b="1" dirty="0"/>
          </a:p>
          <a:p>
            <a:pPr marL="0" indent="0">
              <a:buNone/>
            </a:pPr>
            <a:r>
              <a:rPr lang="en-IE" dirty="0"/>
              <a:t>							Source: </a:t>
            </a:r>
            <a:r>
              <a:rPr lang="en-GB" i="1" dirty="0"/>
              <a:t>Guardian 12 December 2017</a:t>
            </a:r>
            <a:endParaRPr lang="en-IE" i="1" dirty="0"/>
          </a:p>
          <a:p>
            <a:endParaRPr lang="en-IE" dirty="0"/>
          </a:p>
        </p:txBody>
      </p:sp>
      <p:grpSp>
        <p:nvGrpSpPr>
          <p:cNvPr id="6" name="Group 5">
            <a:extLst>
              <a:ext uri="{FF2B5EF4-FFF2-40B4-BE49-F238E27FC236}">
                <a16:creationId xmlns:a16="http://schemas.microsoft.com/office/drawing/2014/main" id="{7C36AC11-52F5-4793-BE5C-7E1DA215667A}"/>
              </a:ext>
            </a:extLst>
          </p:cNvPr>
          <p:cNvGrpSpPr/>
          <p:nvPr/>
        </p:nvGrpSpPr>
        <p:grpSpPr>
          <a:xfrm>
            <a:off x="571478" y="1788090"/>
            <a:ext cx="10725930" cy="4129446"/>
            <a:chOff x="571478" y="1788090"/>
            <a:chExt cx="10725930" cy="4129446"/>
          </a:xfrm>
        </p:grpSpPr>
        <p:pic>
          <p:nvPicPr>
            <p:cNvPr id="4" name="Picture 3" descr="https://i.guim.co.uk/img/media/252de14d9ad6d541fea8d15da3d048eedaaab32a/0_92_3000_1800/master/3000.jpg?width=700&amp;quality=85&amp;auto=format&amp;fit=max&amp;s=fa1e7427fd3b4a8b0efed7be4a767421">
              <a:extLst>
                <a:ext uri="{FF2B5EF4-FFF2-40B4-BE49-F238E27FC236}">
                  <a16:creationId xmlns:a16="http://schemas.microsoft.com/office/drawing/2014/main" id="{7F895CAD-12A1-468F-A1D0-6E0BB094B62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644700" y="1788090"/>
              <a:ext cx="4652708" cy="279162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Subtitle 2">
              <a:extLst>
                <a:ext uri="{FF2B5EF4-FFF2-40B4-BE49-F238E27FC236}">
                  <a16:creationId xmlns:a16="http://schemas.microsoft.com/office/drawing/2014/main" id="{140A7289-FF54-45A1-A5C3-8DEBB57D05F0}"/>
                </a:ext>
              </a:extLst>
            </p:cNvPr>
            <p:cNvSpPr txBox="1">
              <a:spLocks/>
            </p:cNvSpPr>
            <p:nvPr/>
          </p:nvSpPr>
          <p:spPr>
            <a:xfrm>
              <a:off x="571478" y="2486460"/>
              <a:ext cx="5999005" cy="3431076"/>
            </a:xfrm>
            <a:prstGeom prst="rect">
              <a:avLst/>
            </a:prstGeom>
          </p:spPr>
          <p:txBody>
            <a:bodyPr vert="horz" lIns="91440" tIns="45720" rIns="91440" bIns="45720" rtlCol="0">
              <a:normAutofit/>
            </a:bodyPr>
            <a:lstStyle>
              <a:lvl1pPr marL="342900" indent="-342900" algn="l" defTabSz="914400" rtl="0" eaLnBrk="1" latinLnBrk="0" hangingPunct="1">
                <a:lnSpc>
                  <a:spcPct val="90000"/>
                </a:lnSpc>
                <a:spcBef>
                  <a:spcPts val="1000"/>
                </a:spcBef>
                <a:buFont typeface="Wingdings" pitchFamily="2" charset="2"/>
                <a:buChar char="§"/>
                <a:defRPr sz="2000" b="0" i="0" kern="1200">
                  <a:solidFill>
                    <a:srgbClr val="747678"/>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indent="0" algn="ctr">
                <a:buFont typeface="Wingdings" pitchFamily="2" charset="2"/>
                <a:buNone/>
              </a:pPr>
              <a:r>
                <a:rPr lang="en-IE" dirty="0"/>
                <a:t>Brexit secretary moves to persuade Guy Verhofstadt that UK can be trusted after claiming deal to progress talks was just ‘statement of intent’</a:t>
              </a:r>
              <a:br>
                <a:rPr lang="en-IE" b="1" dirty="0"/>
              </a:br>
              <a:endParaRPr lang="en-IE" b="1" dirty="0"/>
            </a:p>
            <a:p>
              <a:pPr marL="0" indent="0">
                <a:buFont typeface="Wingdings" pitchFamily="2" charset="2"/>
                <a:buNone/>
              </a:pPr>
              <a:endParaRPr lang="en-IE" b="1" dirty="0"/>
            </a:p>
            <a:p>
              <a:pPr marL="0" indent="0">
                <a:buFont typeface="Wingdings" pitchFamily="2" charset="2"/>
                <a:buNone/>
              </a:pPr>
              <a:endParaRPr lang="en-IE" b="1" dirty="0"/>
            </a:p>
            <a:p>
              <a:pPr marL="0" indent="0">
                <a:buFont typeface="Wingdings" pitchFamily="2" charset="2"/>
                <a:buNone/>
              </a:pPr>
              <a:endParaRPr lang="en-IE" b="1" dirty="0"/>
            </a:p>
            <a:p>
              <a:pPr marL="0" indent="0">
                <a:buFont typeface="Wingdings" pitchFamily="2" charset="2"/>
                <a:buNone/>
              </a:pPr>
              <a:endParaRPr lang="en-IE" b="1" dirty="0"/>
            </a:p>
            <a:p>
              <a:pPr marL="0" indent="0">
                <a:buFont typeface="Wingdings" pitchFamily="2" charset="2"/>
                <a:buNone/>
              </a:pPr>
              <a:endParaRPr lang="en-IE" b="1" dirty="0"/>
            </a:p>
            <a:p>
              <a:pPr marL="0" indent="0">
                <a:buFont typeface="Wingdings" pitchFamily="2" charset="2"/>
                <a:buNone/>
              </a:pPr>
              <a:endParaRPr lang="en-IE" b="1" dirty="0"/>
            </a:p>
            <a:p>
              <a:pPr marL="0" indent="0">
                <a:buFont typeface="Wingdings" pitchFamily="2" charset="2"/>
                <a:buNone/>
              </a:pPr>
              <a:endParaRPr lang="en-IE" b="1" dirty="0"/>
            </a:p>
            <a:p>
              <a:endParaRPr lang="en-IE" dirty="0"/>
            </a:p>
          </p:txBody>
        </p:sp>
      </p:grpSp>
    </p:spTree>
    <p:extLst>
      <p:ext uri="{BB962C8B-B14F-4D97-AF65-F5344CB8AC3E}">
        <p14:creationId xmlns:p14="http://schemas.microsoft.com/office/powerpoint/2010/main" val="1834438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4BE3A-F8D7-4DA7-8563-9AA5BD1E8A83}"/>
              </a:ext>
            </a:extLst>
          </p:cNvPr>
          <p:cNvSpPr>
            <a:spLocks noGrp="1"/>
          </p:cNvSpPr>
          <p:nvPr>
            <p:ph type="ctrTitle"/>
          </p:nvPr>
        </p:nvSpPr>
        <p:spPr/>
        <p:txBody>
          <a:bodyPr/>
          <a:lstStyle/>
          <a:p>
            <a:r>
              <a:rPr lang="en-IE" dirty="0"/>
              <a:t>Who?</a:t>
            </a:r>
          </a:p>
        </p:txBody>
      </p:sp>
      <p:pic>
        <p:nvPicPr>
          <p:cNvPr id="7" name="Picture 6">
            <a:extLst>
              <a:ext uri="{FF2B5EF4-FFF2-40B4-BE49-F238E27FC236}">
                <a16:creationId xmlns:a16="http://schemas.microsoft.com/office/drawing/2014/main" id="{AFE7B44B-E0C8-4F30-B1D0-E9D1067387AD}"/>
              </a:ext>
            </a:extLst>
          </p:cNvPr>
          <p:cNvPicPr>
            <a:picLocks noChangeAspect="1"/>
          </p:cNvPicPr>
          <p:nvPr/>
        </p:nvPicPr>
        <p:blipFill>
          <a:blip r:embed="rId3"/>
          <a:stretch>
            <a:fillRect/>
          </a:stretch>
        </p:blipFill>
        <p:spPr>
          <a:xfrm>
            <a:off x="929262" y="4566075"/>
            <a:ext cx="924029" cy="924029"/>
          </a:xfrm>
          <a:prstGeom prst="rect">
            <a:avLst/>
          </a:prstGeom>
        </p:spPr>
      </p:pic>
      <p:sp>
        <p:nvSpPr>
          <p:cNvPr id="3" name="Rectangle 2">
            <a:extLst>
              <a:ext uri="{FF2B5EF4-FFF2-40B4-BE49-F238E27FC236}">
                <a16:creationId xmlns:a16="http://schemas.microsoft.com/office/drawing/2014/main" id="{7793B7F9-B5DA-48C6-8C25-A7DF7A0D41C5}"/>
              </a:ext>
            </a:extLst>
          </p:cNvPr>
          <p:cNvSpPr/>
          <p:nvPr/>
        </p:nvSpPr>
        <p:spPr>
          <a:xfrm>
            <a:off x="2108470" y="1488558"/>
            <a:ext cx="5683985" cy="4157330"/>
          </a:xfrm>
          <a:prstGeom prst="rect">
            <a:avLst/>
          </a:prstGeom>
        </p:spPr>
        <p:txBody>
          <a:bodyPr/>
          <a:lstStyle/>
          <a:p>
            <a:pPr lvl="0"/>
            <a:r>
              <a:rPr lang="en-IE" sz="2000" kern="1200" dirty="0">
                <a:solidFill>
                  <a:srgbClr val="5F6061"/>
                </a:solidFill>
                <a:latin typeface="Arial" panose="020B0604020202020204" pitchFamily="34" charset="0"/>
                <a:ea typeface="+mn-ea"/>
                <a:cs typeface="Arial" panose="020B0604020202020204" pitchFamily="34" charset="0"/>
              </a:rPr>
              <a:t>Company </a:t>
            </a:r>
            <a:br>
              <a:rPr lang="en-IE" sz="2000" b="0" i="0" kern="1200" dirty="0">
                <a:latin typeface="Arial" panose="020B0604020202020204" pitchFamily="34" charset="0"/>
                <a:cs typeface="Arial" panose="020B0604020202020204" pitchFamily="34" charset="0"/>
              </a:rPr>
            </a:br>
            <a:endParaRPr lang="en-IE" sz="2000" kern="1200" dirty="0">
              <a:latin typeface="Arial" panose="020B0604020202020204" pitchFamily="34" charset="0"/>
              <a:cs typeface="Arial" panose="020B0604020202020204" pitchFamily="34" charset="0"/>
            </a:endParaRPr>
          </a:p>
          <a:p>
            <a:pPr lvl="0"/>
            <a:endParaRPr lang="en-IE" sz="2000" dirty="0">
              <a:solidFill>
                <a:srgbClr val="5F6061"/>
              </a:solidFill>
              <a:latin typeface="Arial" panose="020B0604020202020204" pitchFamily="34" charset="0"/>
              <a:cs typeface="Arial" panose="020B0604020202020204" pitchFamily="34" charset="0"/>
            </a:endParaRPr>
          </a:p>
          <a:p>
            <a:pPr lvl="0"/>
            <a:endParaRPr lang="en-IE" sz="2000" dirty="0">
              <a:solidFill>
                <a:srgbClr val="5F6061"/>
              </a:solidFill>
              <a:latin typeface="Arial" panose="020B0604020202020204" pitchFamily="34" charset="0"/>
              <a:cs typeface="Arial" panose="020B0604020202020204" pitchFamily="34" charset="0"/>
            </a:endParaRPr>
          </a:p>
          <a:p>
            <a:pPr lvl="0"/>
            <a:br>
              <a:rPr lang="en-IE" sz="2000" dirty="0">
                <a:solidFill>
                  <a:srgbClr val="5F6061"/>
                </a:solidFill>
                <a:latin typeface="Arial" panose="020B0604020202020204" pitchFamily="34" charset="0"/>
                <a:cs typeface="Arial" panose="020B0604020202020204" pitchFamily="34" charset="0"/>
              </a:rPr>
            </a:br>
            <a:r>
              <a:rPr lang="en-IE" sz="2000" dirty="0">
                <a:solidFill>
                  <a:srgbClr val="5F6061"/>
                </a:solidFill>
                <a:latin typeface="Arial" panose="020B0604020202020204" pitchFamily="34" charset="0"/>
                <a:cs typeface="Arial" panose="020B0604020202020204" pitchFamily="34" charset="0"/>
              </a:rPr>
              <a:t>Promoters</a:t>
            </a:r>
            <a:br>
              <a:rPr lang="en-IE" sz="2000" b="0" i="0" dirty="0">
                <a:latin typeface="Arial" panose="020B0604020202020204" pitchFamily="34" charset="0"/>
                <a:cs typeface="Arial" panose="020B0604020202020204" pitchFamily="34" charset="0"/>
              </a:rPr>
            </a:br>
            <a:endParaRPr lang="en-IE" sz="2000" dirty="0">
              <a:latin typeface="Arial" panose="020B0604020202020204" pitchFamily="34" charset="0"/>
              <a:cs typeface="Arial" panose="020B0604020202020204" pitchFamily="34" charset="0"/>
            </a:endParaRPr>
          </a:p>
          <a:p>
            <a:pPr lvl="0"/>
            <a:endParaRPr lang="en-IE" sz="2000" dirty="0">
              <a:solidFill>
                <a:srgbClr val="5F6061"/>
              </a:solidFill>
              <a:latin typeface="Arial" panose="020B0604020202020204" pitchFamily="34" charset="0"/>
              <a:cs typeface="Arial" panose="020B0604020202020204" pitchFamily="34" charset="0"/>
            </a:endParaRPr>
          </a:p>
          <a:p>
            <a:pPr lvl="0"/>
            <a:endParaRPr lang="en-IE" sz="2000" dirty="0">
              <a:solidFill>
                <a:srgbClr val="5F6061"/>
              </a:solidFill>
              <a:latin typeface="Arial" panose="020B0604020202020204" pitchFamily="34" charset="0"/>
              <a:cs typeface="Arial" panose="020B0604020202020204" pitchFamily="34" charset="0"/>
            </a:endParaRPr>
          </a:p>
          <a:p>
            <a:pPr lvl="0"/>
            <a:br>
              <a:rPr lang="en-IE" sz="2000" dirty="0">
                <a:solidFill>
                  <a:srgbClr val="5F6061"/>
                </a:solidFill>
                <a:latin typeface="Arial" panose="020B0604020202020204" pitchFamily="34" charset="0"/>
                <a:cs typeface="Arial" panose="020B0604020202020204" pitchFamily="34" charset="0"/>
              </a:rPr>
            </a:br>
            <a:r>
              <a:rPr lang="en-IE" sz="2000" dirty="0">
                <a:solidFill>
                  <a:srgbClr val="5F6061"/>
                </a:solidFill>
                <a:latin typeface="Arial" panose="020B0604020202020204" pitchFamily="34" charset="0"/>
                <a:cs typeface="Arial" panose="020B0604020202020204" pitchFamily="34" charset="0"/>
              </a:rPr>
              <a:t>Investors</a:t>
            </a:r>
            <a:endParaRPr lang="en-IE" sz="20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F0720213-02DA-4A22-84D7-8B3D6B166312}"/>
              </a:ext>
            </a:extLst>
          </p:cNvPr>
          <p:cNvPicPr>
            <a:picLocks noChangeAspect="1"/>
          </p:cNvPicPr>
          <p:nvPr/>
        </p:nvPicPr>
        <p:blipFill>
          <a:blip r:embed="rId4"/>
          <a:stretch>
            <a:fillRect/>
          </a:stretch>
        </p:blipFill>
        <p:spPr>
          <a:xfrm>
            <a:off x="868165" y="1461264"/>
            <a:ext cx="967564" cy="967564"/>
          </a:xfrm>
          <a:prstGeom prst="rect">
            <a:avLst/>
          </a:prstGeom>
        </p:spPr>
      </p:pic>
      <p:pic>
        <p:nvPicPr>
          <p:cNvPr id="9" name="Picture 8">
            <a:extLst>
              <a:ext uri="{FF2B5EF4-FFF2-40B4-BE49-F238E27FC236}">
                <a16:creationId xmlns:a16="http://schemas.microsoft.com/office/drawing/2014/main" id="{93BF546F-7809-4073-B9FD-AF54E8318C80}"/>
              </a:ext>
            </a:extLst>
          </p:cNvPr>
          <p:cNvPicPr>
            <a:picLocks noChangeAspect="1"/>
          </p:cNvPicPr>
          <p:nvPr/>
        </p:nvPicPr>
        <p:blipFill>
          <a:blip r:embed="rId5"/>
          <a:stretch>
            <a:fillRect/>
          </a:stretch>
        </p:blipFill>
        <p:spPr>
          <a:xfrm>
            <a:off x="787076" y="2937815"/>
            <a:ext cx="1113190" cy="1113190"/>
          </a:xfrm>
          <a:prstGeom prst="rect">
            <a:avLst/>
          </a:prstGeom>
        </p:spPr>
      </p:pic>
    </p:spTree>
    <p:extLst>
      <p:ext uri="{BB962C8B-B14F-4D97-AF65-F5344CB8AC3E}">
        <p14:creationId xmlns:p14="http://schemas.microsoft.com/office/powerpoint/2010/main" val="1099174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4CBD2491-23CF-41AD-9813-1735162D9F22}"/>
              </a:ext>
            </a:extLst>
          </p:cNvPr>
          <p:cNvGraphicFramePr>
            <a:graphicFrameLocks noGrp="1"/>
          </p:cNvGraphicFramePr>
          <p:nvPr>
            <p:extLst>
              <p:ext uri="{D42A27DB-BD31-4B8C-83A1-F6EECF244321}">
                <p14:modId xmlns:p14="http://schemas.microsoft.com/office/powerpoint/2010/main" val="2508911101"/>
              </p:ext>
            </p:extLst>
          </p:nvPr>
        </p:nvGraphicFramePr>
        <p:xfrm>
          <a:off x="812652" y="2059723"/>
          <a:ext cx="8692855" cy="3612969"/>
        </p:xfrm>
        <a:graphic>
          <a:graphicData uri="http://schemas.openxmlformats.org/drawingml/2006/table">
            <a:tbl>
              <a:tblPr firstRow="1" bandRow="1">
                <a:tableStyleId>{2D5ABB26-0587-4C30-8999-92F81FD0307C}</a:tableStyleId>
              </a:tblPr>
              <a:tblGrid>
                <a:gridCol w="1959936">
                  <a:extLst>
                    <a:ext uri="{9D8B030D-6E8A-4147-A177-3AD203B41FA5}">
                      <a16:colId xmlns:a16="http://schemas.microsoft.com/office/drawing/2014/main" val="777917958"/>
                    </a:ext>
                  </a:extLst>
                </a:gridCol>
                <a:gridCol w="6732919">
                  <a:extLst>
                    <a:ext uri="{9D8B030D-6E8A-4147-A177-3AD203B41FA5}">
                      <a16:colId xmlns:a16="http://schemas.microsoft.com/office/drawing/2014/main" val="2503897809"/>
                    </a:ext>
                  </a:extLst>
                </a:gridCol>
              </a:tblGrid>
              <a:tr h="1204323">
                <a:tc>
                  <a:txBody>
                    <a:bodyPr/>
                    <a:lstStyle/>
                    <a:p>
                      <a:endParaRPr lang="en-IE" dirty="0"/>
                    </a:p>
                    <a:p>
                      <a:endParaRPr lang="en-IE" dirty="0"/>
                    </a:p>
                    <a:p>
                      <a:endParaRPr lang="en-IE" dirty="0"/>
                    </a:p>
                    <a:p>
                      <a:endParaRPr lang="en-IE" dirty="0"/>
                    </a:p>
                  </a:txBody>
                  <a:tcPr/>
                </a:tc>
                <a:tc>
                  <a:txBody>
                    <a:bodyPr/>
                    <a:lstStyle/>
                    <a:p>
                      <a:pPr marL="0" marR="0" lvl="0" indent="0" algn="l" defTabSz="914400" rtl="0" eaLnBrk="1" fontAlgn="auto" latinLnBrk="0" hangingPunct="1">
                        <a:lnSpc>
                          <a:spcPct val="90000"/>
                        </a:lnSpc>
                        <a:spcBef>
                          <a:spcPts val="1000"/>
                        </a:spcBef>
                        <a:spcAft>
                          <a:spcPts val="0"/>
                        </a:spcAft>
                        <a:buClr>
                          <a:srgbClr val="E05206"/>
                        </a:buClr>
                        <a:buSzTx/>
                        <a:buFont typeface="Wingdings" pitchFamily="2" charset="2"/>
                        <a:buNone/>
                        <a:tabLst/>
                        <a:defRPr/>
                      </a:pPr>
                      <a:r>
                        <a:rPr lang="en-GB" sz="2000" kern="1200" dirty="0">
                          <a:solidFill>
                            <a:srgbClr val="5F6061"/>
                          </a:solidFill>
                          <a:latin typeface="Arial" panose="020B0604020202020204" pitchFamily="34" charset="0"/>
                          <a:ea typeface="+mn-ea"/>
                          <a:cs typeface="Arial" panose="020B0604020202020204" pitchFamily="34" charset="0"/>
                        </a:rPr>
                        <a:t>Promoter: Valuation</a:t>
                      </a:r>
                      <a:endParaRPr lang="en-IE" sz="2000" kern="1200" dirty="0">
                        <a:solidFill>
                          <a:srgbClr val="5F6061"/>
                        </a:solidFill>
                        <a:latin typeface="Arial" panose="020B0604020202020204" pitchFamily="34" charset="0"/>
                        <a:ea typeface="+mn-ea"/>
                        <a:cs typeface="Arial" panose="020B0604020202020204" pitchFamily="34" charset="0"/>
                      </a:endParaRPr>
                    </a:p>
                    <a:p>
                      <a:endParaRPr lang="en-IE" sz="2000" b="0" i="0" kern="1200" dirty="0">
                        <a:solidFill>
                          <a:srgbClr val="747678"/>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633506937"/>
                  </a:ext>
                </a:extLst>
              </a:tr>
              <a:tr h="1204323">
                <a:tc>
                  <a:txBody>
                    <a:bodyPr/>
                    <a:lstStyle/>
                    <a:p>
                      <a:endParaRPr lang="en-IE" dirty="0"/>
                    </a:p>
                    <a:p>
                      <a:endParaRPr lang="en-IE" dirty="0"/>
                    </a:p>
                    <a:p>
                      <a:endParaRPr lang="en-IE" dirty="0"/>
                    </a:p>
                    <a:p>
                      <a:endParaRPr lang="en-I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kern="1200" dirty="0">
                          <a:solidFill>
                            <a:srgbClr val="5F6061"/>
                          </a:solidFill>
                          <a:latin typeface="Arial" panose="020B0604020202020204" pitchFamily="34" charset="0"/>
                          <a:ea typeface="+mn-ea"/>
                          <a:cs typeface="Arial" panose="020B0604020202020204" pitchFamily="34" charset="0"/>
                        </a:rPr>
                        <a:t>Lawyer:</a:t>
                      </a:r>
                      <a:r>
                        <a:rPr lang="en-IE" sz="2000" kern="1200" dirty="0">
                          <a:solidFill>
                            <a:srgbClr val="5F6061"/>
                          </a:solidFill>
                          <a:latin typeface="Arial" panose="020B0604020202020204" pitchFamily="34" charset="0"/>
                          <a:ea typeface="+mn-ea"/>
                          <a:cs typeface="Arial" panose="020B0604020202020204" pitchFamily="34" charset="0"/>
                        </a:rPr>
                        <a:t> </a:t>
                      </a:r>
                      <a:r>
                        <a:rPr lang="en-GB" sz="2000" kern="1200" dirty="0">
                          <a:solidFill>
                            <a:srgbClr val="5F6061"/>
                          </a:solidFill>
                          <a:latin typeface="Arial" panose="020B0604020202020204" pitchFamily="34" charset="0"/>
                          <a:ea typeface="+mn-ea"/>
                          <a:cs typeface="Arial" panose="020B0604020202020204" pitchFamily="34" charset="0"/>
                        </a:rPr>
                        <a:t>Non binding clause &amp; the legally binding stuff </a:t>
                      </a:r>
                      <a:endParaRPr lang="en-IE" sz="2000" kern="1200" dirty="0">
                        <a:solidFill>
                          <a:srgbClr val="5F6061"/>
                        </a:solidFill>
                        <a:latin typeface="Arial" panose="020B0604020202020204" pitchFamily="34" charset="0"/>
                        <a:ea typeface="+mn-ea"/>
                        <a:cs typeface="Arial" panose="020B0604020202020204" pitchFamily="34" charset="0"/>
                      </a:endParaRPr>
                    </a:p>
                    <a:p>
                      <a:endParaRPr lang="en-IE" sz="2000" dirty="0"/>
                    </a:p>
                  </a:txBody>
                  <a:tcPr/>
                </a:tc>
                <a:extLst>
                  <a:ext uri="{0D108BD9-81ED-4DB2-BD59-A6C34878D82A}">
                    <a16:rowId xmlns:a16="http://schemas.microsoft.com/office/drawing/2014/main" val="2054290427"/>
                  </a:ext>
                </a:extLst>
              </a:tr>
              <a:tr h="1204323">
                <a:tc>
                  <a:txBody>
                    <a:bodyPr/>
                    <a:lstStyle/>
                    <a:p>
                      <a:endParaRPr lang="en-IE" dirty="0"/>
                    </a:p>
                    <a:p>
                      <a:endParaRPr lang="en-IE" dirty="0"/>
                    </a:p>
                    <a:p>
                      <a:endParaRPr lang="en-IE" dirty="0"/>
                    </a:p>
                    <a:p>
                      <a:endParaRPr lang="en-IE" dirty="0"/>
                    </a:p>
                  </a:txBody>
                  <a:tcPr/>
                </a:tc>
                <a:tc>
                  <a:txBody>
                    <a:bodyPr/>
                    <a:lstStyle/>
                    <a:p>
                      <a:pPr marL="0" marR="0" lvl="0" indent="0" algn="l" defTabSz="914400" rtl="0" eaLnBrk="1" fontAlgn="auto" latinLnBrk="0" hangingPunct="1">
                        <a:lnSpc>
                          <a:spcPct val="90000"/>
                        </a:lnSpc>
                        <a:spcBef>
                          <a:spcPts val="1000"/>
                        </a:spcBef>
                        <a:spcAft>
                          <a:spcPts val="0"/>
                        </a:spcAft>
                        <a:buClr>
                          <a:srgbClr val="E05206"/>
                        </a:buClr>
                        <a:buSzTx/>
                        <a:buFont typeface="Wingdings" pitchFamily="2" charset="2"/>
                        <a:buNone/>
                        <a:tabLst/>
                        <a:defRPr/>
                      </a:pPr>
                      <a:endParaRPr lang="en-GB" sz="2000" kern="1200" dirty="0"/>
                    </a:p>
                    <a:p>
                      <a:pPr marL="0" marR="0" lvl="0" indent="0" algn="l" defTabSz="914400" rtl="0" eaLnBrk="1" fontAlgn="auto" latinLnBrk="0" hangingPunct="1">
                        <a:lnSpc>
                          <a:spcPct val="90000"/>
                        </a:lnSpc>
                        <a:spcBef>
                          <a:spcPts val="1000"/>
                        </a:spcBef>
                        <a:spcAft>
                          <a:spcPts val="0"/>
                        </a:spcAft>
                        <a:buClr>
                          <a:srgbClr val="E05206"/>
                        </a:buClr>
                        <a:buSzTx/>
                        <a:buFont typeface="Wingdings" pitchFamily="2" charset="2"/>
                        <a:buNone/>
                        <a:tabLst/>
                        <a:defRPr/>
                      </a:pPr>
                      <a:r>
                        <a:rPr lang="en-GB" sz="2000" kern="1200" dirty="0">
                          <a:solidFill>
                            <a:srgbClr val="5F6061"/>
                          </a:solidFill>
                          <a:latin typeface="Arial" panose="020B0604020202020204" pitchFamily="34" charset="0"/>
                          <a:ea typeface="+mn-ea"/>
                          <a:cs typeface="Arial" panose="020B0604020202020204" pitchFamily="34" charset="0"/>
                        </a:rPr>
                        <a:t>It’s Commercial!</a:t>
                      </a:r>
                      <a:endParaRPr lang="en-IE" sz="2000" kern="1200" dirty="0">
                        <a:solidFill>
                          <a:srgbClr val="5F6061"/>
                        </a:solidFill>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
                          <a:srgbClr val="E05206"/>
                        </a:buClr>
                        <a:buSzTx/>
                        <a:buFont typeface="Wingdings" pitchFamily="2" charset="2"/>
                        <a:buNone/>
                        <a:tabLst/>
                        <a:defRPr/>
                      </a:pPr>
                      <a:endParaRPr lang="en-IE" sz="2000" b="0" i="0" kern="1200" dirty="0">
                        <a:solidFill>
                          <a:srgbClr val="747678"/>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493675045"/>
                  </a:ext>
                </a:extLst>
              </a:tr>
            </a:tbl>
          </a:graphicData>
        </a:graphic>
      </p:graphicFrame>
      <p:sp>
        <p:nvSpPr>
          <p:cNvPr id="2" name="Title 1">
            <a:extLst>
              <a:ext uri="{FF2B5EF4-FFF2-40B4-BE49-F238E27FC236}">
                <a16:creationId xmlns:a16="http://schemas.microsoft.com/office/drawing/2014/main" id="{BB4268AC-C5B8-451A-8505-DCECAD705295}"/>
              </a:ext>
            </a:extLst>
          </p:cNvPr>
          <p:cNvSpPr>
            <a:spLocks noGrp="1"/>
          </p:cNvSpPr>
          <p:nvPr>
            <p:ph type="ctrTitle"/>
          </p:nvPr>
        </p:nvSpPr>
        <p:spPr/>
        <p:txBody>
          <a:bodyPr>
            <a:normAutofit fontScale="90000"/>
          </a:bodyPr>
          <a:lstStyle/>
          <a:p>
            <a:r>
              <a:rPr lang="en-GB" sz="2700" dirty="0"/>
              <a:t>Key Terms</a:t>
            </a:r>
            <a:br>
              <a:rPr lang="en-GB" dirty="0"/>
            </a:br>
            <a:br>
              <a:rPr lang="en-GB" dirty="0"/>
            </a:br>
            <a:br>
              <a:rPr lang="en-GB" dirty="0"/>
            </a:br>
            <a:r>
              <a:rPr lang="en-GB" dirty="0"/>
              <a:t>	</a:t>
            </a:r>
            <a:endParaRPr lang="en-IE" sz="2200" dirty="0"/>
          </a:p>
        </p:txBody>
      </p:sp>
      <p:sp>
        <p:nvSpPr>
          <p:cNvPr id="7" name="Rectangle 6">
            <a:extLst>
              <a:ext uri="{FF2B5EF4-FFF2-40B4-BE49-F238E27FC236}">
                <a16:creationId xmlns:a16="http://schemas.microsoft.com/office/drawing/2014/main" id="{D99717BE-E38E-4825-A15B-45A0352D6137}"/>
              </a:ext>
            </a:extLst>
          </p:cNvPr>
          <p:cNvSpPr/>
          <p:nvPr/>
        </p:nvSpPr>
        <p:spPr>
          <a:xfrm>
            <a:off x="3295153" y="1304990"/>
            <a:ext cx="6096000" cy="707886"/>
          </a:xfrm>
          <a:prstGeom prst="rect">
            <a:avLst/>
          </a:prstGeom>
        </p:spPr>
        <p:txBody>
          <a:bodyPr>
            <a:spAutoFit/>
          </a:bodyPr>
          <a:lstStyle/>
          <a:p>
            <a:pPr algn="ctr"/>
            <a:r>
              <a:rPr lang="en-GB" sz="2000" b="1" dirty="0">
                <a:solidFill>
                  <a:srgbClr val="747678"/>
                </a:solidFill>
                <a:latin typeface="Arial" panose="020B0604020202020204" pitchFamily="34" charset="0"/>
                <a:cs typeface="Arial" panose="020B0604020202020204" pitchFamily="34" charset="0"/>
              </a:rPr>
              <a:t>What is the first thing that people look for?</a:t>
            </a:r>
            <a:br>
              <a:rPr lang="en-IE" sz="2000" b="1" dirty="0">
                <a:solidFill>
                  <a:srgbClr val="747678"/>
                </a:solidFill>
                <a:latin typeface="Arial" panose="020B0604020202020204" pitchFamily="34" charset="0"/>
                <a:cs typeface="Arial" panose="020B0604020202020204" pitchFamily="34" charset="0"/>
              </a:rPr>
            </a:br>
            <a:endParaRPr lang="en-IE" sz="2000" b="1" dirty="0">
              <a:solidFill>
                <a:srgbClr val="747678"/>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00ACEF1C-88AB-4512-97D4-5FE34561AF02}"/>
              </a:ext>
            </a:extLst>
          </p:cNvPr>
          <p:cNvPicPr>
            <a:picLocks noChangeAspect="1"/>
          </p:cNvPicPr>
          <p:nvPr/>
        </p:nvPicPr>
        <p:blipFill>
          <a:blip r:embed="rId2"/>
          <a:stretch>
            <a:fillRect/>
          </a:stretch>
        </p:blipFill>
        <p:spPr>
          <a:xfrm>
            <a:off x="1235332" y="2055441"/>
            <a:ext cx="871515" cy="871515"/>
          </a:xfrm>
          <a:prstGeom prst="rect">
            <a:avLst/>
          </a:prstGeom>
        </p:spPr>
      </p:pic>
      <p:pic>
        <p:nvPicPr>
          <p:cNvPr id="10" name="Picture 9">
            <a:extLst>
              <a:ext uri="{FF2B5EF4-FFF2-40B4-BE49-F238E27FC236}">
                <a16:creationId xmlns:a16="http://schemas.microsoft.com/office/drawing/2014/main" id="{5EA31213-60A3-4704-99B1-5D1EA6195049}"/>
              </a:ext>
            </a:extLst>
          </p:cNvPr>
          <p:cNvPicPr>
            <a:picLocks noChangeAspect="1"/>
          </p:cNvPicPr>
          <p:nvPr/>
        </p:nvPicPr>
        <p:blipFill>
          <a:blip r:embed="rId3"/>
          <a:stretch>
            <a:fillRect/>
          </a:stretch>
        </p:blipFill>
        <p:spPr>
          <a:xfrm>
            <a:off x="1235332" y="3287005"/>
            <a:ext cx="871200" cy="871200"/>
          </a:xfrm>
          <a:prstGeom prst="rect">
            <a:avLst/>
          </a:prstGeom>
        </p:spPr>
      </p:pic>
      <p:pic>
        <p:nvPicPr>
          <p:cNvPr id="11" name="Picture 10">
            <a:extLst>
              <a:ext uri="{FF2B5EF4-FFF2-40B4-BE49-F238E27FC236}">
                <a16:creationId xmlns:a16="http://schemas.microsoft.com/office/drawing/2014/main" id="{76F0CCDC-D8DF-4DE4-9138-408FC070C160}"/>
              </a:ext>
            </a:extLst>
          </p:cNvPr>
          <p:cNvPicPr>
            <a:picLocks noChangeAspect="1"/>
          </p:cNvPicPr>
          <p:nvPr/>
        </p:nvPicPr>
        <p:blipFill>
          <a:blip r:embed="rId4"/>
          <a:stretch>
            <a:fillRect/>
          </a:stretch>
        </p:blipFill>
        <p:spPr>
          <a:xfrm>
            <a:off x="1235647" y="4479848"/>
            <a:ext cx="871200" cy="871200"/>
          </a:xfrm>
          <a:prstGeom prst="rect">
            <a:avLst/>
          </a:prstGeom>
        </p:spPr>
      </p:pic>
    </p:spTree>
    <p:extLst>
      <p:ext uri="{BB962C8B-B14F-4D97-AF65-F5344CB8AC3E}">
        <p14:creationId xmlns:p14="http://schemas.microsoft.com/office/powerpoint/2010/main" val="1936445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CB5AE-3135-4500-AB84-CEE5F213B5DC}"/>
              </a:ext>
            </a:extLst>
          </p:cNvPr>
          <p:cNvSpPr>
            <a:spLocks noGrp="1"/>
          </p:cNvSpPr>
          <p:nvPr>
            <p:ph type="ctrTitle"/>
          </p:nvPr>
        </p:nvSpPr>
        <p:spPr/>
        <p:txBody>
          <a:bodyPr>
            <a:normAutofit fontScale="90000"/>
          </a:bodyPr>
          <a:lstStyle/>
          <a:p>
            <a:r>
              <a:rPr lang="en-GB" sz="2700" dirty="0"/>
              <a:t>Key Terms – Type of Security</a:t>
            </a:r>
            <a:br>
              <a:rPr lang="en-IE" dirty="0"/>
            </a:br>
            <a:endParaRPr lang="en-IE" dirty="0"/>
          </a:p>
        </p:txBody>
      </p:sp>
      <p:sp>
        <p:nvSpPr>
          <p:cNvPr id="5" name="TextBox 4">
            <a:extLst>
              <a:ext uri="{FF2B5EF4-FFF2-40B4-BE49-F238E27FC236}">
                <a16:creationId xmlns:a16="http://schemas.microsoft.com/office/drawing/2014/main" id="{AF12139C-AEDB-4042-9814-B2EB6A387559}"/>
              </a:ext>
            </a:extLst>
          </p:cNvPr>
          <p:cNvSpPr txBox="1"/>
          <p:nvPr/>
        </p:nvSpPr>
        <p:spPr>
          <a:xfrm>
            <a:off x="6754636" y="3033630"/>
            <a:ext cx="4164186" cy="1292662"/>
          </a:xfrm>
          <a:prstGeom prst="rect">
            <a:avLst/>
          </a:prstGeom>
          <a:noFill/>
        </p:spPr>
        <p:txBody>
          <a:bodyPr wrap="square" rtlCol="0">
            <a:spAutoFit/>
          </a:bodyPr>
          <a:lstStyle/>
          <a:p>
            <a:r>
              <a:rPr lang="en-GB" sz="2000" dirty="0">
                <a:solidFill>
                  <a:schemeClr val="bg1"/>
                </a:solidFill>
                <a:latin typeface="Arial" panose="020B0604020202020204" pitchFamily="34" charset="0"/>
                <a:cs typeface="Arial" panose="020B0604020202020204" pitchFamily="34" charset="0"/>
              </a:rPr>
              <a:t>Preferences Shares</a:t>
            </a:r>
          </a:p>
          <a:p>
            <a:pPr marL="342900" indent="-342900">
              <a:buFont typeface="Wingdings" panose="05000000000000000000" pitchFamily="2" charset="2"/>
              <a:buChar char="§"/>
            </a:pPr>
            <a:r>
              <a:rPr lang="en-GB" sz="2000" dirty="0">
                <a:solidFill>
                  <a:schemeClr val="bg1"/>
                </a:solidFill>
                <a:latin typeface="Arial" panose="020B0604020202020204" pitchFamily="34" charset="0"/>
                <a:cs typeface="Arial" panose="020B0604020202020204" pitchFamily="34" charset="0"/>
              </a:rPr>
              <a:t>Fixed preference</a:t>
            </a:r>
          </a:p>
          <a:p>
            <a:pPr marL="342900" indent="-342900">
              <a:buFont typeface="Wingdings" panose="05000000000000000000" pitchFamily="2" charset="2"/>
              <a:buChar char="§"/>
            </a:pPr>
            <a:r>
              <a:rPr lang="en-GB" sz="2000" dirty="0">
                <a:solidFill>
                  <a:schemeClr val="bg1"/>
                </a:solidFill>
                <a:latin typeface="Arial" panose="020B0604020202020204" pitchFamily="34" charset="0"/>
                <a:cs typeface="Arial" panose="020B0604020202020204" pitchFamily="34" charset="0"/>
              </a:rPr>
              <a:t>Participating preference</a:t>
            </a:r>
          </a:p>
          <a:p>
            <a:endParaRPr lang="en-IE" dirty="0"/>
          </a:p>
        </p:txBody>
      </p:sp>
      <p:sp>
        <p:nvSpPr>
          <p:cNvPr id="7" name="TextBox 6">
            <a:extLst>
              <a:ext uri="{FF2B5EF4-FFF2-40B4-BE49-F238E27FC236}">
                <a16:creationId xmlns:a16="http://schemas.microsoft.com/office/drawing/2014/main" id="{AD2E6CAC-0BC8-414E-AAEA-078059DACB15}"/>
              </a:ext>
            </a:extLst>
          </p:cNvPr>
          <p:cNvSpPr txBox="1"/>
          <p:nvPr/>
        </p:nvSpPr>
        <p:spPr>
          <a:xfrm>
            <a:off x="3189184" y="2103490"/>
            <a:ext cx="3565452" cy="400110"/>
          </a:xfrm>
          <a:prstGeom prst="rect">
            <a:avLst/>
          </a:prstGeom>
          <a:noFill/>
        </p:spPr>
        <p:txBody>
          <a:bodyPr wrap="square" rtlCol="0">
            <a:spAutoFit/>
          </a:bodyPr>
          <a:lstStyle/>
          <a:p>
            <a:r>
              <a:rPr lang="en-IE" sz="2000" dirty="0">
                <a:solidFill>
                  <a:schemeClr val="bg1"/>
                </a:solidFill>
                <a:latin typeface="Arial" panose="020B0604020202020204" pitchFamily="34" charset="0"/>
                <a:cs typeface="Arial" panose="020B0604020202020204" pitchFamily="34" charset="0"/>
              </a:rPr>
              <a:t>Ordinary Shares</a:t>
            </a:r>
          </a:p>
        </p:txBody>
      </p:sp>
      <p:sp>
        <p:nvSpPr>
          <p:cNvPr id="10" name="TextBox 9">
            <a:extLst>
              <a:ext uri="{FF2B5EF4-FFF2-40B4-BE49-F238E27FC236}">
                <a16:creationId xmlns:a16="http://schemas.microsoft.com/office/drawing/2014/main" id="{5475AD30-11DD-4B08-8021-94C143A7B0BA}"/>
              </a:ext>
            </a:extLst>
          </p:cNvPr>
          <p:cNvSpPr txBox="1"/>
          <p:nvPr/>
        </p:nvSpPr>
        <p:spPr>
          <a:xfrm>
            <a:off x="879610" y="3950091"/>
            <a:ext cx="3565452" cy="707886"/>
          </a:xfrm>
          <a:prstGeom prst="rect">
            <a:avLst/>
          </a:prstGeom>
          <a:noFill/>
        </p:spPr>
        <p:txBody>
          <a:bodyPr wrap="square" rtlCol="0">
            <a:spAutoFit/>
          </a:bodyPr>
          <a:lstStyle/>
          <a:p>
            <a:r>
              <a:rPr lang="en-IE" sz="2000" dirty="0">
                <a:solidFill>
                  <a:schemeClr val="bg1"/>
                </a:solidFill>
                <a:latin typeface="Arial" panose="020B0604020202020204" pitchFamily="34" charset="0"/>
                <a:cs typeface="Arial" panose="020B0604020202020204" pitchFamily="34" charset="0"/>
              </a:rPr>
              <a:t>Convertible loan notes</a:t>
            </a:r>
          </a:p>
          <a:p>
            <a:pPr marL="342900" indent="-342900">
              <a:buFont typeface="Wingdings" panose="05000000000000000000" pitchFamily="2" charset="2"/>
              <a:buChar char="§"/>
            </a:pPr>
            <a:r>
              <a:rPr lang="en-IE" sz="2000" dirty="0">
                <a:solidFill>
                  <a:schemeClr val="bg1"/>
                </a:solidFill>
                <a:latin typeface="Arial" panose="020B0604020202020204" pitchFamily="34" charset="0"/>
                <a:cs typeface="Arial" panose="020B0604020202020204" pitchFamily="34" charset="0"/>
              </a:rPr>
              <a:t>Secured/unsecured</a:t>
            </a:r>
          </a:p>
        </p:txBody>
      </p:sp>
      <p:grpSp>
        <p:nvGrpSpPr>
          <p:cNvPr id="3" name="Group 2">
            <a:extLst>
              <a:ext uri="{FF2B5EF4-FFF2-40B4-BE49-F238E27FC236}">
                <a16:creationId xmlns:a16="http://schemas.microsoft.com/office/drawing/2014/main" id="{E317BAE8-1DB0-4802-98D2-CC9E15BE4E5B}"/>
              </a:ext>
            </a:extLst>
          </p:cNvPr>
          <p:cNvGrpSpPr/>
          <p:nvPr/>
        </p:nvGrpSpPr>
        <p:grpSpPr>
          <a:xfrm>
            <a:off x="635062" y="1598575"/>
            <a:ext cx="11106177" cy="3810943"/>
            <a:chOff x="635062" y="1598575"/>
            <a:chExt cx="11106177" cy="3810943"/>
          </a:xfrm>
        </p:grpSpPr>
        <p:sp>
          <p:nvSpPr>
            <p:cNvPr id="8" name="Rectangle 7">
              <a:extLst>
                <a:ext uri="{FF2B5EF4-FFF2-40B4-BE49-F238E27FC236}">
                  <a16:creationId xmlns:a16="http://schemas.microsoft.com/office/drawing/2014/main" id="{BB1F8DAA-E785-4A5D-8063-2AAB7F855D9D}"/>
                </a:ext>
              </a:extLst>
            </p:cNvPr>
            <p:cNvSpPr/>
            <p:nvPr/>
          </p:nvSpPr>
          <p:spPr>
            <a:xfrm>
              <a:off x="6481912" y="1598575"/>
              <a:ext cx="5259327" cy="3810943"/>
            </a:xfrm>
            <a:prstGeom prst="rect">
              <a:avLst/>
            </a:prstGeom>
            <a:solidFill>
              <a:srgbClr val="693A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b="1" dirty="0">
                <a:solidFill>
                  <a:schemeClr val="bg1"/>
                </a:solidFill>
                <a:latin typeface="Arial" panose="020B0604020202020204" pitchFamily="34" charset="0"/>
                <a:cs typeface="Arial" panose="020B0604020202020204" pitchFamily="34" charset="0"/>
              </a:endParaRPr>
            </a:p>
            <a:p>
              <a:pPr lvl="1"/>
              <a:r>
                <a:rPr lang="en-IE" dirty="0">
                  <a:solidFill>
                    <a:schemeClr val="bg1"/>
                  </a:solidFill>
                  <a:latin typeface="Arial" panose="020B0604020202020204" pitchFamily="34" charset="0"/>
                  <a:cs typeface="Arial" panose="020B0604020202020204" pitchFamily="34" charset="0"/>
                </a:rPr>
                <a:t>CONVERTIBLE PREFERENCE SHARES</a:t>
              </a:r>
            </a:p>
            <a:p>
              <a:endParaRPr lang="en-IE"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
              </a:pPr>
              <a:r>
                <a:rPr lang="en-IE" dirty="0">
                  <a:solidFill>
                    <a:schemeClr val="bg1"/>
                  </a:solidFill>
                  <a:latin typeface="Arial" panose="020B0604020202020204" pitchFamily="34" charset="0"/>
                  <a:cs typeface="Arial" panose="020B0604020202020204" pitchFamily="34" charset="0"/>
                </a:rPr>
                <a:t>Fixed Preference</a:t>
              </a:r>
            </a:p>
            <a:p>
              <a:pPr marL="742950" lvl="1" indent="-285750">
                <a:buFont typeface="Wingdings" panose="05000000000000000000" pitchFamily="2" charset="2"/>
                <a:buChar char="§"/>
              </a:pPr>
              <a:r>
                <a:rPr lang="en-IE" dirty="0">
                  <a:solidFill>
                    <a:schemeClr val="bg1"/>
                  </a:solidFill>
                  <a:latin typeface="Arial" panose="020B0604020202020204" pitchFamily="34" charset="0"/>
                  <a:cs typeface="Arial" panose="020B0604020202020204" pitchFamily="34" charset="0"/>
                </a:rPr>
                <a:t>Participating Preference</a:t>
              </a:r>
            </a:p>
          </p:txBody>
        </p:sp>
        <p:sp>
          <p:nvSpPr>
            <p:cNvPr id="6" name="Rectangle 5">
              <a:extLst>
                <a:ext uri="{FF2B5EF4-FFF2-40B4-BE49-F238E27FC236}">
                  <a16:creationId xmlns:a16="http://schemas.microsoft.com/office/drawing/2014/main" id="{5C3FDBFD-FFF8-4718-9E0E-E96A56658359}"/>
                </a:ext>
              </a:extLst>
            </p:cNvPr>
            <p:cNvSpPr/>
            <p:nvPr/>
          </p:nvSpPr>
          <p:spPr>
            <a:xfrm>
              <a:off x="635062" y="1598575"/>
              <a:ext cx="5422604" cy="1419488"/>
            </a:xfrm>
            <a:prstGeom prst="rect">
              <a:avLst/>
            </a:prstGeom>
            <a:solidFill>
              <a:srgbClr val="E052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a:solidFill>
                    <a:schemeClr val="bg1"/>
                  </a:solidFill>
                </a:rPr>
                <a:t>	</a:t>
              </a:r>
              <a:r>
                <a:rPr lang="en-IE" dirty="0">
                  <a:solidFill>
                    <a:schemeClr val="bg1"/>
                  </a:solidFill>
                  <a:latin typeface="Arial" panose="020B0604020202020204" pitchFamily="34" charset="0"/>
                  <a:cs typeface="Arial" panose="020B0604020202020204" pitchFamily="34" charset="0"/>
                </a:rPr>
                <a:t>ORDINARY SHARES</a:t>
              </a:r>
            </a:p>
          </p:txBody>
        </p:sp>
        <p:sp>
          <p:nvSpPr>
            <p:cNvPr id="9" name="Rectangle 8">
              <a:extLst>
                <a:ext uri="{FF2B5EF4-FFF2-40B4-BE49-F238E27FC236}">
                  <a16:creationId xmlns:a16="http://schemas.microsoft.com/office/drawing/2014/main" id="{18259AC8-9D50-4ADC-9ACE-2B58B122940C}"/>
                </a:ext>
              </a:extLst>
            </p:cNvPr>
            <p:cNvSpPr/>
            <p:nvPr/>
          </p:nvSpPr>
          <p:spPr>
            <a:xfrm>
              <a:off x="645695" y="3217354"/>
              <a:ext cx="5450305" cy="2173361"/>
            </a:xfrm>
            <a:prstGeom prst="rect">
              <a:avLst/>
            </a:prstGeom>
            <a:solidFill>
              <a:srgbClr val="7476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b="1" dirty="0">
                  <a:solidFill>
                    <a:schemeClr val="bg1"/>
                  </a:solidFill>
                  <a:latin typeface="Arial" panose="020B0604020202020204" pitchFamily="34" charset="0"/>
                  <a:cs typeface="Arial" panose="020B0604020202020204" pitchFamily="34" charset="0"/>
                </a:rPr>
                <a:t>  </a:t>
              </a:r>
              <a:r>
                <a:rPr lang="en-IE" dirty="0">
                  <a:solidFill>
                    <a:schemeClr val="bg1"/>
                  </a:solidFill>
                  <a:latin typeface="Arial" panose="020B0604020202020204" pitchFamily="34" charset="0"/>
                  <a:cs typeface="Arial" panose="020B0604020202020204" pitchFamily="34" charset="0"/>
                </a:rPr>
                <a:t>CONVERTIBLE LOAN NOTES</a:t>
              </a:r>
            </a:p>
            <a:p>
              <a:endParaRPr lang="en-IE"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
              </a:pPr>
              <a:r>
                <a:rPr lang="en-IE" dirty="0">
                  <a:solidFill>
                    <a:schemeClr val="bg1"/>
                  </a:solidFill>
                  <a:latin typeface="Arial" panose="020B0604020202020204" pitchFamily="34" charset="0"/>
                  <a:cs typeface="Arial" panose="020B0604020202020204" pitchFamily="34" charset="0"/>
                </a:rPr>
                <a:t>Secured/Unsecured</a:t>
              </a:r>
            </a:p>
          </p:txBody>
        </p:sp>
        <p:pic>
          <p:nvPicPr>
            <p:cNvPr id="14" name="Picture 13">
              <a:extLst>
                <a:ext uri="{FF2B5EF4-FFF2-40B4-BE49-F238E27FC236}">
                  <a16:creationId xmlns:a16="http://schemas.microsoft.com/office/drawing/2014/main" id="{EF7762F2-1932-4374-9F77-28113EFDCB26}"/>
                </a:ext>
              </a:extLst>
            </p:cNvPr>
            <p:cNvPicPr>
              <a:picLocks noChangeAspect="1"/>
            </p:cNvPicPr>
            <p:nvPr/>
          </p:nvPicPr>
          <p:blipFill>
            <a:blip r:embed="rId2"/>
            <a:stretch>
              <a:fillRect/>
            </a:stretch>
          </p:blipFill>
          <p:spPr>
            <a:xfrm>
              <a:off x="9998414" y="1737558"/>
              <a:ext cx="1131973" cy="1131973"/>
            </a:xfrm>
            <a:prstGeom prst="rect">
              <a:avLst/>
            </a:prstGeom>
          </p:spPr>
        </p:pic>
        <p:pic>
          <p:nvPicPr>
            <p:cNvPr id="16" name="Picture 15">
              <a:extLst>
                <a:ext uri="{FF2B5EF4-FFF2-40B4-BE49-F238E27FC236}">
                  <a16:creationId xmlns:a16="http://schemas.microsoft.com/office/drawing/2014/main" id="{FBCBFC12-6BE4-465E-9002-CAE761CF5B54}"/>
                </a:ext>
              </a:extLst>
            </p:cNvPr>
            <p:cNvPicPr>
              <a:picLocks noChangeAspect="1"/>
            </p:cNvPicPr>
            <p:nvPr/>
          </p:nvPicPr>
          <p:blipFill>
            <a:blip r:embed="rId3"/>
            <a:stretch>
              <a:fillRect/>
            </a:stretch>
          </p:blipFill>
          <p:spPr>
            <a:xfrm>
              <a:off x="1232133" y="1699739"/>
              <a:ext cx="1207609" cy="1207609"/>
            </a:xfrm>
            <a:prstGeom prst="rect">
              <a:avLst/>
            </a:prstGeom>
          </p:spPr>
        </p:pic>
        <p:pic>
          <p:nvPicPr>
            <p:cNvPr id="18" name="Picture 17">
              <a:extLst>
                <a:ext uri="{FF2B5EF4-FFF2-40B4-BE49-F238E27FC236}">
                  <a16:creationId xmlns:a16="http://schemas.microsoft.com/office/drawing/2014/main" id="{D67079B6-0689-4128-A795-C306A60D9A74}"/>
                </a:ext>
              </a:extLst>
            </p:cNvPr>
            <p:cNvPicPr>
              <a:picLocks noChangeAspect="1"/>
            </p:cNvPicPr>
            <p:nvPr/>
          </p:nvPicPr>
          <p:blipFill>
            <a:blip r:embed="rId4"/>
            <a:stretch>
              <a:fillRect/>
            </a:stretch>
          </p:blipFill>
          <p:spPr>
            <a:xfrm>
              <a:off x="4245766" y="3651424"/>
              <a:ext cx="1176839" cy="1176839"/>
            </a:xfrm>
            <a:prstGeom prst="rect">
              <a:avLst/>
            </a:prstGeom>
          </p:spPr>
        </p:pic>
      </p:grpSp>
    </p:spTree>
    <p:extLst>
      <p:ext uri="{BB962C8B-B14F-4D97-AF65-F5344CB8AC3E}">
        <p14:creationId xmlns:p14="http://schemas.microsoft.com/office/powerpoint/2010/main" val="20155664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TotalTime>
  <Words>526</Words>
  <Application>Microsoft Office PowerPoint</Application>
  <PresentationFormat>Widescreen</PresentationFormat>
  <Paragraphs>154</Paragraphs>
  <Slides>14</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Times New Roman</vt:lpstr>
      <vt:lpstr>Wingdings</vt:lpstr>
      <vt:lpstr>Office Theme</vt:lpstr>
      <vt:lpstr>1_Office Theme</vt:lpstr>
      <vt:lpstr>Term Sheets – What to look out for </vt:lpstr>
      <vt:lpstr>Term Sheets – What to look out for</vt:lpstr>
      <vt:lpstr>Term Sheets – Key Terms</vt:lpstr>
      <vt:lpstr>What?</vt:lpstr>
      <vt:lpstr>Why?</vt:lpstr>
      <vt:lpstr>David Davis scrambles to salvage EU relations after 'damaging trust' </vt:lpstr>
      <vt:lpstr>Who?</vt:lpstr>
      <vt:lpstr>Key Terms    </vt:lpstr>
      <vt:lpstr>Key Terms – Type of Security </vt:lpstr>
      <vt:lpstr>Key Terms – Dilution</vt:lpstr>
      <vt:lpstr>Key Terms - Governance</vt:lpstr>
      <vt:lpstr>Key Terms – Promoter obligations</vt:lpstr>
      <vt:lpstr>Contact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Danilo Fanes</dc:creator>
  <cp:lastModifiedBy>Ruth Montgomery</cp:lastModifiedBy>
  <cp:revision>75</cp:revision>
  <dcterms:created xsi:type="dcterms:W3CDTF">2019-01-28T14:33:30Z</dcterms:created>
  <dcterms:modified xsi:type="dcterms:W3CDTF">2019-03-06T16:29:21Z</dcterms:modified>
</cp:coreProperties>
</file>